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71" r:id="rId4"/>
    <p:sldId id="258" r:id="rId5"/>
    <p:sldId id="272" r:id="rId6"/>
    <p:sldId id="260" r:id="rId7"/>
    <p:sldId id="264" r:id="rId8"/>
    <p:sldId id="274" r:id="rId9"/>
    <p:sldId id="270" r:id="rId10"/>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59" d="100"/>
          <a:sy n="59" d="100"/>
        </p:scale>
        <p:origin x="85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2163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169088"/>
          </a:xfrm>
          <a:prstGeom prst="rect">
            <a:avLst/>
          </a:prstGeom>
          <a:solidFill>
            <a:srgbClr val="171B21"/>
          </a:solidFill>
          <a:ln/>
        </p:spPr>
        <p:txBody>
          <a:bodyPr/>
          <a:lstStyle/>
          <a:p>
            <a:endParaRPr lang="en-US"/>
          </a:p>
        </p:txBody>
      </p:sp>
      <p:sp>
        <p:nvSpPr>
          <p:cNvPr id="3" name="Shape 1"/>
          <p:cNvSpPr/>
          <p:nvPr/>
        </p:nvSpPr>
        <p:spPr>
          <a:xfrm>
            <a:off x="0" y="0"/>
            <a:ext cx="14630400" cy="8229600"/>
          </a:xfrm>
          <a:prstGeom prst="rect">
            <a:avLst/>
          </a:prstGeom>
          <a:solidFill>
            <a:srgbClr val="202733"/>
          </a:solidFill>
          <a:ln/>
        </p:spPr>
        <p:txBody>
          <a:bodyPr/>
          <a:lstStyle/>
          <a:p>
            <a:endParaRPr lang="en-US"/>
          </a:p>
        </p:txBody>
      </p:sp>
      <p:sp>
        <p:nvSpPr>
          <p:cNvPr id="4" name="Text 2"/>
          <p:cNvSpPr/>
          <p:nvPr/>
        </p:nvSpPr>
        <p:spPr>
          <a:xfrm>
            <a:off x="833199" y="4108891"/>
            <a:ext cx="12964001" cy="1654146"/>
          </a:xfrm>
          <a:prstGeom prst="rect">
            <a:avLst/>
          </a:prstGeom>
          <a:noFill/>
          <a:ln/>
        </p:spPr>
        <p:txBody>
          <a:bodyPr wrap="square" rtlCol="0" anchor="t"/>
          <a:lstStyle/>
          <a:p>
            <a:pPr marL="0" indent="0">
              <a:lnSpc>
                <a:spcPts val="6561"/>
              </a:lnSpc>
              <a:buNone/>
            </a:pPr>
            <a:r>
              <a:rPr lang="en-US" sz="5249" dirty="0">
                <a:solidFill>
                  <a:srgbClr val="60A9FF"/>
                </a:solidFill>
                <a:latin typeface="Roboto Slab" pitchFamily="34" charset="0"/>
                <a:ea typeface="Roboto Slab" pitchFamily="34" charset="-122"/>
                <a:cs typeface="Roboto Slab" pitchFamily="34" charset="-120"/>
              </a:rPr>
              <a:t>Battle of Investment Justice: Protecting Your Foreign Investment.</a:t>
            </a:r>
            <a:endParaRPr lang="en-US" sz="5249" dirty="0"/>
          </a:p>
        </p:txBody>
      </p:sp>
      <p:sp>
        <p:nvSpPr>
          <p:cNvPr id="5" name="Text 3"/>
          <p:cNvSpPr/>
          <p:nvPr/>
        </p:nvSpPr>
        <p:spPr>
          <a:xfrm>
            <a:off x="833199" y="6093842"/>
            <a:ext cx="12964001" cy="705577"/>
          </a:xfrm>
          <a:prstGeom prst="rect">
            <a:avLst/>
          </a:prstGeom>
          <a:noFill/>
          <a:ln/>
        </p:spPr>
        <p:txBody>
          <a:bodyPr wrap="square" rtlCol="0" anchor="t"/>
          <a:lstStyle/>
          <a:p>
            <a:pPr marL="0" indent="0">
              <a:lnSpc>
                <a:spcPts val="2799"/>
              </a:lnSpc>
              <a:buNone/>
            </a:pPr>
            <a:r>
              <a:rPr lang="en-US" sz="1750" dirty="0">
                <a:solidFill>
                  <a:srgbClr val="D6E5EF"/>
                </a:solidFill>
                <a:latin typeface="Roboto" pitchFamily="34" charset="0"/>
                <a:ea typeface="Roboto" pitchFamily="34" charset="-122"/>
                <a:cs typeface="Roboto" pitchFamily="34" charset="-120"/>
              </a:rPr>
              <a:t>An overview of investment protection treaties and how to commence an arbitration proceeding against a government with the International Center of Investment and Settlement Dispute.</a:t>
            </a:r>
            <a:endParaRPr lang="en-US" sz="1750" dirty="0"/>
          </a:p>
        </p:txBody>
      </p:sp>
      <p:pic>
        <p:nvPicPr>
          <p:cNvPr id="6" name="Image 0" descr="preencoded.png"/>
          <p:cNvPicPr>
            <a:picLocks noChangeAspect="1"/>
          </p:cNvPicPr>
          <p:nvPr/>
        </p:nvPicPr>
        <p:blipFill>
          <a:blip r:embed="rId3"/>
          <a:stretch>
            <a:fillRect/>
          </a:stretch>
        </p:blipFill>
        <p:spPr>
          <a:xfrm>
            <a:off x="0" y="0"/>
            <a:ext cx="14630400" cy="273922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169088"/>
          </a:xfrm>
          <a:prstGeom prst="rect">
            <a:avLst/>
          </a:prstGeom>
          <a:solidFill>
            <a:srgbClr val="171B21"/>
          </a:solidFill>
          <a:ln/>
        </p:spPr>
        <p:txBody>
          <a:bodyPr/>
          <a:lstStyle/>
          <a:p>
            <a:endParaRPr lang="en-US"/>
          </a:p>
        </p:txBody>
      </p:sp>
      <p:sp>
        <p:nvSpPr>
          <p:cNvPr id="3" name="Shape 1"/>
          <p:cNvSpPr/>
          <p:nvPr/>
        </p:nvSpPr>
        <p:spPr>
          <a:xfrm>
            <a:off x="0" y="0"/>
            <a:ext cx="14630400" cy="8229600"/>
          </a:xfrm>
          <a:prstGeom prst="rect">
            <a:avLst/>
          </a:prstGeom>
          <a:solidFill>
            <a:srgbClr val="202733"/>
          </a:solidFill>
          <a:ln/>
        </p:spPr>
        <p:txBody>
          <a:bodyPr/>
          <a:lstStyle/>
          <a:p>
            <a:endParaRPr lang="en-US"/>
          </a:p>
        </p:txBody>
      </p:sp>
      <p:sp>
        <p:nvSpPr>
          <p:cNvPr id="4" name="Text 2"/>
          <p:cNvSpPr/>
          <p:nvPr/>
        </p:nvSpPr>
        <p:spPr>
          <a:xfrm>
            <a:off x="583168" y="1440582"/>
            <a:ext cx="6423660" cy="482439"/>
          </a:xfrm>
          <a:prstGeom prst="rect">
            <a:avLst/>
          </a:prstGeom>
          <a:noFill/>
          <a:ln/>
        </p:spPr>
        <p:txBody>
          <a:bodyPr wrap="none" rtlCol="0" anchor="t"/>
          <a:lstStyle/>
          <a:p>
            <a:pPr marL="0" indent="0">
              <a:lnSpc>
                <a:spcPts val="3827"/>
              </a:lnSpc>
              <a:buNone/>
            </a:pPr>
            <a:r>
              <a:rPr lang="en-US" sz="3062" dirty="0">
                <a:solidFill>
                  <a:srgbClr val="60A9FF"/>
                </a:solidFill>
                <a:latin typeface="Roboto Slab" pitchFamily="34" charset="0"/>
                <a:ea typeface="Roboto Slab" pitchFamily="34" charset="-122"/>
                <a:cs typeface="Roboto Slab" pitchFamily="34" charset="-120"/>
              </a:rPr>
              <a:t>Investment Treaties and Their Role</a:t>
            </a:r>
            <a:endParaRPr lang="en-US" sz="3062" dirty="0"/>
          </a:p>
        </p:txBody>
      </p:sp>
      <p:pic>
        <p:nvPicPr>
          <p:cNvPr id="5" name="Image 0" descr="preencoded.png"/>
          <p:cNvPicPr>
            <a:picLocks noChangeAspect="1"/>
          </p:cNvPicPr>
          <p:nvPr/>
        </p:nvPicPr>
        <p:blipFill>
          <a:blip r:embed="rId3"/>
          <a:stretch>
            <a:fillRect/>
          </a:stretch>
        </p:blipFill>
        <p:spPr>
          <a:xfrm>
            <a:off x="583168" y="2231726"/>
            <a:ext cx="3190994" cy="3167531"/>
          </a:xfrm>
          <a:prstGeom prst="rect">
            <a:avLst/>
          </a:prstGeom>
        </p:spPr>
      </p:pic>
      <p:sp>
        <p:nvSpPr>
          <p:cNvPr id="6" name="Text 3"/>
          <p:cNvSpPr/>
          <p:nvPr/>
        </p:nvSpPr>
        <p:spPr>
          <a:xfrm>
            <a:off x="1401008" y="5592138"/>
            <a:ext cx="1555313" cy="241220"/>
          </a:xfrm>
          <a:prstGeom prst="rect">
            <a:avLst/>
          </a:prstGeom>
          <a:noFill/>
          <a:ln/>
        </p:spPr>
        <p:txBody>
          <a:bodyPr wrap="none" rtlCol="0" anchor="t"/>
          <a:lstStyle/>
          <a:p>
            <a:pPr marL="0" indent="0" algn="ctr">
              <a:lnSpc>
                <a:spcPts val="1914"/>
              </a:lnSpc>
              <a:buNone/>
            </a:pPr>
            <a:r>
              <a:rPr lang="en-US" sz="1531" dirty="0">
                <a:solidFill>
                  <a:srgbClr val="60A9FF"/>
                </a:solidFill>
                <a:latin typeface="Roboto Slab" pitchFamily="34" charset="0"/>
                <a:ea typeface="Roboto Slab" pitchFamily="34" charset="-122"/>
                <a:cs typeface="Roboto Slab" pitchFamily="34" charset="-120"/>
              </a:rPr>
              <a:t>Definition</a:t>
            </a:r>
            <a:endParaRPr lang="en-US" sz="1531" dirty="0"/>
          </a:p>
        </p:txBody>
      </p:sp>
      <p:sp>
        <p:nvSpPr>
          <p:cNvPr id="7" name="Text 4"/>
          <p:cNvSpPr/>
          <p:nvPr/>
        </p:nvSpPr>
        <p:spPr>
          <a:xfrm>
            <a:off x="583168" y="5987710"/>
            <a:ext cx="3190994" cy="740678"/>
          </a:xfrm>
          <a:prstGeom prst="rect">
            <a:avLst/>
          </a:prstGeom>
          <a:noFill/>
          <a:ln/>
        </p:spPr>
        <p:txBody>
          <a:bodyPr wrap="square" rtlCol="0" anchor="t"/>
          <a:lstStyle/>
          <a:p>
            <a:pPr marL="0" indent="0" algn="ctr">
              <a:lnSpc>
                <a:spcPts val="1960"/>
              </a:lnSpc>
              <a:buNone/>
            </a:pPr>
            <a:r>
              <a:rPr lang="en-US" sz="1225" dirty="0">
                <a:solidFill>
                  <a:srgbClr val="D6E5EF"/>
                </a:solidFill>
                <a:latin typeface="Roboto" pitchFamily="34" charset="0"/>
                <a:ea typeface="Roboto" pitchFamily="34" charset="-122"/>
                <a:cs typeface="Roboto" pitchFamily="34" charset="-120"/>
              </a:rPr>
              <a:t>Investment treaties are formal agreements between countries to promote and protect foreign investment.</a:t>
            </a:r>
            <a:endParaRPr lang="en-US" sz="1225" dirty="0"/>
          </a:p>
        </p:txBody>
      </p:sp>
      <p:pic>
        <p:nvPicPr>
          <p:cNvPr id="8" name="Image 1" descr="preencoded.png"/>
          <p:cNvPicPr>
            <a:picLocks noChangeAspect="1"/>
          </p:cNvPicPr>
          <p:nvPr/>
        </p:nvPicPr>
        <p:blipFill>
          <a:blip r:embed="rId4"/>
          <a:stretch>
            <a:fillRect/>
          </a:stretch>
        </p:blipFill>
        <p:spPr>
          <a:xfrm>
            <a:off x="4007406" y="2231726"/>
            <a:ext cx="3191113" cy="3167649"/>
          </a:xfrm>
          <a:prstGeom prst="rect">
            <a:avLst/>
          </a:prstGeom>
        </p:spPr>
      </p:pic>
      <p:sp>
        <p:nvSpPr>
          <p:cNvPr id="9" name="Text 5"/>
          <p:cNvSpPr/>
          <p:nvPr/>
        </p:nvSpPr>
        <p:spPr>
          <a:xfrm>
            <a:off x="4166592" y="5592256"/>
            <a:ext cx="2872740" cy="241220"/>
          </a:xfrm>
          <a:prstGeom prst="rect">
            <a:avLst/>
          </a:prstGeom>
          <a:noFill/>
          <a:ln/>
        </p:spPr>
        <p:txBody>
          <a:bodyPr wrap="none" rtlCol="0" anchor="t"/>
          <a:lstStyle/>
          <a:p>
            <a:pPr marL="0" indent="0" algn="ctr">
              <a:lnSpc>
                <a:spcPts val="1914"/>
              </a:lnSpc>
              <a:buNone/>
            </a:pPr>
            <a:r>
              <a:rPr lang="en-US" sz="1531" dirty="0">
                <a:solidFill>
                  <a:srgbClr val="60A9FF"/>
                </a:solidFill>
                <a:latin typeface="Roboto Slab" pitchFamily="34" charset="0"/>
                <a:ea typeface="Roboto Slab" pitchFamily="34" charset="-122"/>
                <a:cs typeface="Roboto Slab" pitchFamily="34" charset="-120"/>
              </a:rPr>
              <a:t>The role of Investment Treaties</a:t>
            </a:r>
            <a:endParaRPr lang="en-US" sz="1531" dirty="0"/>
          </a:p>
        </p:txBody>
      </p:sp>
      <p:sp>
        <p:nvSpPr>
          <p:cNvPr id="10" name="Text 6"/>
          <p:cNvSpPr/>
          <p:nvPr/>
        </p:nvSpPr>
        <p:spPr>
          <a:xfrm>
            <a:off x="4007406" y="5987828"/>
            <a:ext cx="3191113" cy="740678"/>
          </a:xfrm>
          <a:prstGeom prst="rect">
            <a:avLst/>
          </a:prstGeom>
          <a:noFill/>
          <a:ln/>
        </p:spPr>
        <p:txBody>
          <a:bodyPr wrap="square" rtlCol="0" anchor="t"/>
          <a:lstStyle/>
          <a:p>
            <a:pPr marL="0" indent="0" algn="ctr">
              <a:lnSpc>
                <a:spcPts val="1960"/>
              </a:lnSpc>
              <a:buNone/>
            </a:pPr>
            <a:r>
              <a:rPr lang="en-US" sz="1225" dirty="0">
                <a:solidFill>
                  <a:srgbClr val="D6E5EF"/>
                </a:solidFill>
                <a:latin typeface="Roboto" pitchFamily="34" charset="0"/>
                <a:ea typeface="Roboto" pitchFamily="34" charset="-122"/>
                <a:cs typeface="Roboto" pitchFamily="34" charset="-120"/>
              </a:rPr>
              <a:t>These treaties set out the conditions and safeguards under which foreign investors can invest in a host country.</a:t>
            </a:r>
            <a:endParaRPr lang="en-US" sz="1225" dirty="0"/>
          </a:p>
        </p:txBody>
      </p:sp>
      <p:pic>
        <p:nvPicPr>
          <p:cNvPr id="11" name="Image 2" descr="preencoded.png"/>
          <p:cNvPicPr>
            <a:picLocks noChangeAspect="1"/>
          </p:cNvPicPr>
          <p:nvPr/>
        </p:nvPicPr>
        <p:blipFill>
          <a:blip r:embed="rId5"/>
          <a:stretch>
            <a:fillRect/>
          </a:stretch>
        </p:blipFill>
        <p:spPr>
          <a:xfrm>
            <a:off x="7431762" y="2231726"/>
            <a:ext cx="3191113" cy="3167649"/>
          </a:xfrm>
          <a:prstGeom prst="rect">
            <a:avLst/>
          </a:prstGeom>
        </p:spPr>
      </p:pic>
      <p:sp>
        <p:nvSpPr>
          <p:cNvPr id="12" name="Text 7"/>
          <p:cNvSpPr/>
          <p:nvPr/>
        </p:nvSpPr>
        <p:spPr>
          <a:xfrm>
            <a:off x="7594759" y="5592256"/>
            <a:ext cx="2865120" cy="241220"/>
          </a:xfrm>
          <a:prstGeom prst="rect">
            <a:avLst/>
          </a:prstGeom>
          <a:noFill/>
          <a:ln/>
        </p:spPr>
        <p:txBody>
          <a:bodyPr wrap="none" rtlCol="0" anchor="t"/>
          <a:lstStyle/>
          <a:p>
            <a:pPr marL="0" indent="0" algn="ctr">
              <a:lnSpc>
                <a:spcPts val="1914"/>
              </a:lnSpc>
              <a:buNone/>
            </a:pPr>
            <a:r>
              <a:rPr lang="en-US" sz="1531" dirty="0">
                <a:solidFill>
                  <a:srgbClr val="60A9FF"/>
                </a:solidFill>
                <a:latin typeface="Roboto Slab" pitchFamily="34" charset="0"/>
                <a:ea typeface="Roboto Slab" pitchFamily="34" charset="-122"/>
                <a:cs typeface="Roboto Slab" pitchFamily="34" charset="-120"/>
              </a:rPr>
              <a:t>Benefits of Investment Treaties</a:t>
            </a:r>
            <a:endParaRPr lang="en-US" sz="1531" dirty="0"/>
          </a:p>
        </p:txBody>
      </p:sp>
      <p:sp>
        <p:nvSpPr>
          <p:cNvPr id="13" name="Text 8"/>
          <p:cNvSpPr/>
          <p:nvPr/>
        </p:nvSpPr>
        <p:spPr>
          <a:xfrm>
            <a:off x="7431762" y="5987828"/>
            <a:ext cx="3191113" cy="493785"/>
          </a:xfrm>
          <a:prstGeom prst="rect">
            <a:avLst/>
          </a:prstGeom>
          <a:noFill/>
          <a:ln/>
        </p:spPr>
        <p:txBody>
          <a:bodyPr wrap="square" rtlCol="0" anchor="t"/>
          <a:lstStyle/>
          <a:p>
            <a:pPr marL="0" indent="0" algn="ctr">
              <a:lnSpc>
                <a:spcPts val="1960"/>
              </a:lnSpc>
              <a:buNone/>
            </a:pPr>
            <a:r>
              <a:rPr lang="en-US" sz="1225" dirty="0">
                <a:solidFill>
                  <a:srgbClr val="D6E5EF"/>
                </a:solidFill>
                <a:latin typeface="Roboto" pitchFamily="34" charset="0"/>
                <a:ea typeface="Roboto" pitchFamily="34" charset="-122"/>
                <a:cs typeface="Roboto" pitchFamily="34" charset="-120"/>
              </a:rPr>
              <a:t>They provide certainty, stability, and protection to investors in a globalized market.</a:t>
            </a:r>
            <a:endParaRPr lang="en-US" sz="1225" dirty="0"/>
          </a:p>
        </p:txBody>
      </p:sp>
      <p:pic>
        <p:nvPicPr>
          <p:cNvPr id="14" name="Image 3" descr="preencoded.png"/>
          <p:cNvPicPr>
            <a:picLocks noChangeAspect="1"/>
          </p:cNvPicPr>
          <p:nvPr/>
        </p:nvPicPr>
        <p:blipFill>
          <a:blip r:embed="rId6"/>
          <a:stretch>
            <a:fillRect/>
          </a:stretch>
        </p:blipFill>
        <p:spPr>
          <a:xfrm>
            <a:off x="10856119" y="2231726"/>
            <a:ext cx="3191113" cy="3167649"/>
          </a:xfrm>
          <a:prstGeom prst="rect">
            <a:avLst/>
          </a:prstGeom>
        </p:spPr>
      </p:pic>
      <p:sp>
        <p:nvSpPr>
          <p:cNvPr id="15" name="Text 9"/>
          <p:cNvSpPr/>
          <p:nvPr/>
        </p:nvSpPr>
        <p:spPr>
          <a:xfrm>
            <a:off x="11673959" y="5592256"/>
            <a:ext cx="1555313" cy="241220"/>
          </a:xfrm>
          <a:prstGeom prst="rect">
            <a:avLst/>
          </a:prstGeom>
          <a:noFill/>
          <a:ln/>
        </p:spPr>
        <p:txBody>
          <a:bodyPr wrap="none" rtlCol="0" anchor="t"/>
          <a:lstStyle/>
          <a:p>
            <a:pPr marL="0" indent="0" algn="ctr">
              <a:lnSpc>
                <a:spcPts val="1914"/>
              </a:lnSpc>
              <a:buNone/>
            </a:pPr>
            <a:r>
              <a:rPr lang="en-US" sz="1531" dirty="0">
                <a:solidFill>
                  <a:srgbClr val="60A9FF"/>
                </a:solidFill>
                <a:latin typeface="Roboto Slab" pitchFamily="34" charset="0"/>
                <a:ea typeface="Roboto Slab" pitchFamily="34" charset="-122"/>
                <a:cs typeface="Roboto Slab" pitchFamily="34" charset="-120"/>
              </a:rPr>
              <a:t>Conclusion</a:t>
            </a:r>
            <a:endParaRPr lang="en-US" sz="1531" dirty="0"/>
          </a:p>
        </p:txBody>
      </p:sp>
      <p:sp>
        <p:nvSpPr>
          <p:cNvPr id="16" name="Text 10"/>
          <p:cNvSpPr/>
          <p:nvPr/>
        </p:nvSpPr>
        <p:spPr>
          <a:xfrm>
            <a:off x="10856119" y="5987828"/>
            <a:ext cx="3191113" cy="740678"/>
          </a:xfrm>
          <a:prstGeom prst="rect">
            <a:avLst/>
          </a:prstGeom>
          <a:noFill/>
          <a:ln/>
        </p:spPr>
        <p:txBody>
          <a:bodyPr wrap="square" rtlCol="0" anchor="t"/>
          <a:lstStyle/>
          <a:p>
            <a:pPr marL="0" indent="0" algn="ctr">
              <a:lnSpc>
                <a:spcPts val="1960"/>
              </a:lnSpc>
              <a:buNone/>
            </a:pPr>
            <a:r>
              <a:rPr lang="en-US" sz="1225" dirty="0">
                <a:solidFill>
                  <a:srgbClr val="D6E5EF"/>
                </a:solidFill>
                <a:latin typeface="Roboto" pitchFamily="34" charset="0"/>
                <a:ea typeface="Roboto" pitchFamily="34" charset="-122"/>
                <a:cs typeface="Roboto" pitchFamily="34" charset="-120"/>
              </a:rPr>
              <a:t>Investment treaties play a vital role in protecting foreign investment from the risks and uncertainties of doing business abroad.</a:t>
            </a:r>
            <a:endParaRPr lang="en-US" sz="122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per with text on it&#10;&#10;Description automatically generated">
            <a:extLst>
              <a:ext uri="{FF2B5EF4-FFF2-40B4-BE49-F238E27FC236}">
                <a16:creationId xmlns:a16="http://schemas.microsoft.com/office/drawing/2014/main" id="{90930914-6E84-6329-CB6A-BC74694E98FF}"/>
              </a:ext>
            </a:extLst>
          </p:cNvPr>
          <p:cNvPicPr>
            <a:picLocks noChangeAspect="1"/>
          </p:cNvPicPr>
          <p:nvPr/>
        </p:nvPicPr>
        <p:blipFill>
          <a:blip r:embed="rId2"/>
          <a:stretch>
            <a:fillRect/>
          </a:stretch>
        </p:blipFill>
        <p:spPr>
          <a:xfrm>
            <a:off x="1281793" y="0"/>
            <a:ext cx="12066814" cy="8229600"/>
          </a:xfrm>
          <a:prstGeom prst="rect">
            <a:avLst/>
          </a:prstGeom>
        </p:spPr>
      </p:pic>
    </p:spTree>
    <p:extLst>
      <p:ext uri="{BB962C8B-B14F-4D97-AF65-F5344CB8AC3E}">
        <p14:creationId xmlns:p14="http://schemas.microsoft.com/office/powerpoint/2010/main" val="715838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169088"/>
          </a:xfrm>
          <a:prstGeom prst="rect">
            <a:avLst/>
          </a:prstGeom>
          <a:solidFill>
            <a:srgbClr val="171B21"/>
          </a:solidFill>
          <a:ln/>
        </p:spPr>
        <p:txBody>
          <a:bodyPr/>
          <a:lstStyle/>
          <a:p>
            <a:endParaRPr lang="en-US"/>
          </a:p>
        </p:txBody>
      </p:sp>
      <p:sp>
        <p:nvSpPr>
          <p:cNvPr id="3" name="Shape 1"/>
          <p:cNvSpPr/>
          <p:nvPr/>
        </p:nvSpPr>
        <p:spPr>
          <a:xfrm>
            <a:off x="0" y="0"/>
            <a:ext cx="14630400" cy="8229600"/>
          </a:xfrm>
          <a:prstGeom prst="rect">
            <a:avLst/>
          </a:prstGeom>
          <a:solidFill>
            <a:srgbClr val="202733"/>
          </a:solidFill>
          <a:ln/>
        </p:spPr>
        <p:txBody>
          <a:bodyPr/>
          <a:lstStyle/>
          <a:p>
            <a:endParaRPr lang="en-US" dirty="0"/>
          </a:p>
        </p:txBody>
      </p:sp>
      <p:sp>
        <p:nvSpPr>
          <p:cNvPr id="4" name="Text 2"/>
          <p:cNvSpPr/>
          <p:nvPr/>
        </p:nvSpPr>
        <p:spPr>
          <a:xfrm>
            <a:off x="6244471" y="865366"/>
            <a:ext cx="7627858" cy="1254201"/>
          </a:xfrm>
          <a:prstGeom prst="rect">
            <a:avLst/>
          </a:prstGeom>
          <a:noFill/>
          <a:ln/>
        </p:spPr>
        <p:txBody>
          <a:bodyPr wrap="square" rtlCol="0" anchor="t"/>
          <a:lstStyle/>
          <a:p>
            <a:pPr marL="0" indent="0">
              <a:lnSpc>
                <a:spcPts val="4975"/>
              </a:lnSpc>
              <a:buNone/>
            </a:pPr>
            <a:r>
              <a:rPr lang="en-US" sz="3980" dirty="0">
                <a:solidFill>
                  <a:srgbClr val="60A9FF"/>
                </a:solidFill>
                <a:latin typeface="Roboto Slab" pitchFamily="34" charset="0"/>
                <a:ea typeface="Roboto Slab" pitchFamily="34" charset="-122"/>
                <a:cs typeface="Roboto Slab" pitchFamily="34" charset="-120"/>
              </a:rPr>
              <a:t>Investment Disputes with Governments</a:t>
            </a:r>
            <a:endParaRPr lang="en-US" sz="3980" dirty="0"/>
          </a:p>
        </p:txBody>
      </p:sp>
      <p:sp>
        <p:nvSpPr>
          <p:cNvPr id="5" name="Shape 3"/>
          <p:cNvSpPr/>
          <p:nvPr/>
        </p:nvSpPr>
        <p:spPr>
          <a:xfrm>
            <a:off x="6244471" y="2577423"/>
            <a:ext cx="454819" cy="451474"/>
          </a:xfrm>
          <a:prstGeom prst="roundRect">
            <a:avLst>
              <a:gd name="adj" fmla="val 26868"/>
            </a:avLst>
          </a:prstGeom>
          <a:solidFill>
            <a:srgbClr val="161B23"/>
          </a:solidFill>
          <a:ln/>
        </p:spPr>
        <p:txBody>
          <a:bodyPr/>
          <a:lstStyle/>
          <a:p>
            <a:endParaRPr lang="en-US"/>
          </a:p>
        </p:txBody>
      </p:sp>
      <p:sp>
        <p:nvSpPr>
          <p:cNvPr id="6" name="Text 4"/>
          <p:cNvSpPr/>
          <p:nvPr/>
        </p:nvSpPr>
        <p:spPr>
          <a:xfrm>
            <a:off x="6410920" y="2615006"/>
            <a:ext cx="121920" cy="376189"/>
          </a:xfrm>
          <a:prstGeom prst="rect">
            <a:avLst/>
          </a:prstGeom>
          <a:noFill/>
          <a:ln/>
        </p:spPr>
        <p:txBody>
          <a:bodyPr wrap="none" rtlCol="0" anchor="t"/>
          <a:lstStyle/>
          <a:p>
            <a:pPr marL="0" indent="0" algn="ctr">
              <a:lnSpc>
                <a:spcPts val="2985"/>
              </a:lnSpc>
              <a:buNone/>
            </a:pPr>
            <a:r>
              <a:rPr lang="en-US" sz="2388" dirty="0">
                <a:solidFill>
                  <a:srgbClr val="60A9FF"/>
                </a:solidFill>
                <a:latin typeface="Roboto Slab" pitchFamily="34" charset="0"/>
                <a:ea typeface="Roboto Slab" pitchFamily="34" charset="-122"/>
                <a:cs typeface="Roboto Slab" pitchFamily="34" charset="-120"/>
              </a:rPr>
              <a:t>1</a:t>
            </a:r>
            <a:endParaRPr lang="en-US" sz="2388" dirty="0"/>
          </a:p>
        </p:txBody>
      </p:sp>
      <p:sp>
        <p:nvSpPr>
          <p:cNvPr id="7" name="Text 5"/>
          <p:cNvSpPr/>
          <p:nvPr/>
        </p:nvSpPr>
        <p:spPr>
          <a:xfrm>
            <a:off x="6901458" y="2646326"/>
            <a:ext cx="3055858" cy="627100"/>
          </a:xfrm>
          <a:prstGeom prst="rect">
            <a:avLst/>
          </a:prstGeom>
          <a:noFill/>
          <a:ln/>
        </p:spPr>
        <p:txBody>
          <a:bodyPr wrap="square" rtlCol="0" anchor="t"/>
          <a:lstStyle/>
          <a:p>
            <a:pPr marL="0" indent="0">
              <a:lnSpc>
                <a:spcPts val="2487"/>
              </a:lnSpc>
              <a:buNone/>
            </a:pPr>
            <a:r>
              <a:rPr lang="en-US" sz="1990" dirty="0">
                <a:solidFill>
                  <a:srgbClr val="60A9FF"/>
                </a:solidFill>
                <a:latin typeface="Roboto Slab" pitchFamily="34" charset="0"/>
                <a:ea typeface="Roboto Slab" pitchFamily="34" charset="-122"/>
                <a:cs typeface="Roboto Slab" pitchFamily="34" charset="-120"/>
              </a:rPr>
              <a:t>What are investment disputes?</a:t>
            </a:r>
            <a:endParaRPr lang="en-US" sz="1990" dirty="0"/>
          </a:p>
        </p:txBody>
      </p:sp>
      <p:sp>
        <p:nvSpPr>
          <p:cNvPr id="8" name="Text 6"/>
          <p:cNvSpPr/>
          <p:nvPr/>
        </p:nvSpPr>
        <p:spPr>
          <a:xfrm>
            <a:off x="6901458" y="3474108"/>
            <a:ext cx="3055858" cy="1283984"/>
          </a:xfrm>
          <a:prstGeom prst="rect">
            <a:avLst/>
          </a:prstGeom>
          <a:noFill/>
          <a:ln/>
        </p:spPr>
        <p:txBody>
          <a:bodyPr wrap="square" rtlCol="0" anchor="t"/>
          <a:lstStyle/>
          <a:p>
            <a:pPr marL="0" indent="0">
              <a:lnSpc>
                <a:spcPts val="2547"/>
              </a:lnSpc>
              <a:buNone/>
            </a:pPr>
            <a:r>
              <a:rPr lang="en-US" sz="1592" dirty="0">
                <a:solidFill>
                  <a:srgbClr val="D6E5EF"/>
                </a:solidFill>
                <a:latin typeface="Roboto" pitchFamily="34" charset="0"/>
                <a:ea typeface="Roboto" pitchFamily="34" charset="-122"/>
                <a:cs typeface="Roboto" pitchFamily="34" charset="-120"/>
              </a:rPr>
              <a:t>They arise when a government takes measures that negatively affect the investments of foreign investors.</a:t>
            </a:r>
            <a:endParaRPr lang="en-US" sz="1592" dirty="0"/>
          </a:p>
        </p:txBody>
      </p:sp>
      <p:sp>
        <p:nvSpPr>
          <p:cNvPr id="9" name="Shape 7"/>
          <p:cNvSpPr/>
          <p:nvPr/>
        </p:nvSpPr>
        <p:spPr>
          <a:xfrm>
            <a:off x="10159484" y="2577423"/>
            <a:ext cx="454819" cy="451474"/>
          </a:xfrm>
          <a:prstGeom prst="roundRect">
            <a:avLst>
              <a:gd name="adj" fmla="val 26868"/>
            </a:avLst>
          </a:prstGeom>
          <a:solidFill>
            <a:srgbClr val="161B23"/>
          </a:solidFill>
          <a:ln/>
        </p:spPr>
        <p:txBody>
          <a:bodyPr/>
          <a:lstStyle/>
          <a:p>
            <a:endParaRPr lang="en-US"/>
          </a:p>
        </p:txBody>
      </p:sp>
      <p:sp>
        <p:nvSpPr>
          <p:cNvPr id="10" name="Text 8"/>
          <p:cNvSpPr/>
          <p:nvPr/>
        </p:nvSpPr>
        <p:spPr>
          <a:xfrm>
            <a:off x="10303073" y="2615006"/>
            <a:ext cx="167640" cy="376189"/>
          </a:xfrm>
          <a:prstGeom prst="rect">
            <a:avLst/>
          </a:prstGeom>
          <a:noFill/>
          <a:ln/>
        </p:spPr>
        <p:txBody>
          <a:bodyPr wrap="none" rtlCol="0" anchor="t"/>
          <a:lstStyle/>
          <a:p>
            <a:pPr marL="0" indent="0" algn="ctr">
              <a:lnSpc>
                <a:spcPts val="2985"/>
              </a:lnSpc>
              <a:buNone/>
            </a:pPr>
            <a:r>
              <a:rPr lang="en-US" sz="2388" dirty="0">
                <a:solidFill>
                  <a:srgbClr val="60A9FF"/>
                </a:solidFill>
                <a:latin typeface="Roboto Slab" pitchFamily="34" charset="0"/>
                <a:ea typeface="Roboto Slab" pitchFamily="34" charset="-122"/>
                <a:cs typeface="Roboto Slab" pitchFamily="34" charset="-120"/>
              </a:rPr>
              <a:t>2</a:t>
            </a:r>
            <a:endParaRPr lang="en-US" sz="2388" dirty="0"/>
          </a:p>
        </p:txBody>
      </p:sp>
      <p:sp>
        <p:nvSpPr>
          <p:cNvPr id="11" name="Text 9"/>
          <p:cNvSpPr/>
          <p:nvPr/>
        </p:nvSpPr>
        <p:spPr>
          <a:xfrm>
            <a:off x="10816471" y="2646326"/>
            <a:ext cx="3055858" cy="627100"/>
          </a:xfrm>
          <a:prstGeom prst="rect">
            <a:avLst/>
          </a:prstGeom>
          <a:noFill/>
          <a:ln/>
        </p:spPr>
        <p:txBody>
          <a:bodyPr wrap="square" rtlCol="0" anchor="t"/>
          <a:lstStyle/>
          <a:p>
            <a:pPr marL="0" indent="0">
              <a:lnSpc>
                <a:spcPts val="2487"/>
              </a:lnSpc>
              <a:buNone/>
            </a:pPr>
            <a:r>
              <a:rPr lang="en-US" sz="1990" dirty="0">
                <a:solidFill>
                  <a:srgbClr val="60A9FF"/>
                </a:solidFill>
                <a:latin typeface="Roboto Slab" pitchFamily="34" charset="0"/>
                <a:ea typeface="Roboto Slab" pitchFamily="34" charset="-122"/>
                <a:cs typeface="Roboto Slab" pitchFamily="34" charset="-120"/>
              </a:rPr>
              <a:t>The challenges of investment disputes</a:t>
            </a:r>
            <a:endParaRPr lang="en-US" sz="1990" dirty="0"/>
          </a:p>
        </p:txBody>
      </p:sp>
      <p:sp>
        <p:nvSpPr>
          <p:cNvPr id="12" name="Text 10"/>
          <p:cNvSpPr/>
          <p:nvPr/>
        </p:nvSpPr>
        <p:spPr>
          <a:xfrm>
            <a:off x="10816471" y="3474108"/>
            <a:ext cx="3055858" cy="1283984"/>
          </a:xfrm>
          <a:prstGeom prst="rect">
            <a:avLst/>
          </a:prstGeom>
          <a:noFill/>
          <a:ln/>
        </p:spPr>
        <p:txBody>
          <a:bodyPr wrap="square" rtlCol="0" anchor="t"/>
          <a:lstStyle/>
          <a:p>
            <a:pPr marL="0" indent="0">
              <a:lnSpc>
                <a:spcPts val="2547"/>
              </a:lnSpc>
              <a:buNone/>
            </a:pPr>
            <a:r>
              <a:rPr lang="en-US" sz="1592" dirty="0">
                <a:solidFill>
                  <a:srgbClr val="D6E5EF"/>
                </a:solidFill>
                <a:latin typeface="Roboto" pitchFamily="34" charset="0"/>
                <a:ea typeface="Roboto" pitchFamily="34" charset="-122"/>
                <a:cs typeface="Roboto" pitchFamily="34" charset="-120"/>
              </a:rPr>
              <a:t>Disputes can be complex, difficult to navigate, and can involve significant costs for the parties involved.</a:t>
            </a:r>
            <a:endParaRPr lang="en-US" sz="1592" dirty="0"/>
          </a:p>
        </p:txBody>
      </p:sp>
      <p:sp>
        <p:nvSpPr>
          <p:cNvPr id="13" name="Shape 11"/>
          <p:cNvSpPr/>
          <p:nvPr/>
        </p:nvSpPr>
        <p:spPr>
          <a:xfrm>
            <a:off x="6244471" y="5115608"/>
            <a:ext cx="454819" cy="451474"/>
          </a:xfrm>
          <a:prstGeom prst="roundRect">
            <a:avLst>
              <a:gd name="adj" fmla="val 26868"/>
            </a:avLst>
          </a:prstGeom>
          <a:solidFill>
            <a:srgbClr val="161B23"/>
          </a:solidFill>
          <a:ln/>
        </p:spPr>
        <p:txBody>
          <a:bodyPr/>
          <a:lstStyle/>
          <a:p>
            <a:endParaRPr lang="en-US"/>
          </a:p>
        </p:txBody>
      </p:sp>
      <p:sp>
        <p:nvSpPr>
          <p:cNvPr id="14" name="Text 12"/>
          <p:cNvSpPr/>
          <p:nvPr/>
        </p:nvSpPr>
        <p:spPr>
          <a:xfrm>
            <a:off x="6391870" y="5153191"/>
            <a:ext cx="160020" cy="376189"/>
          </a:xfrm>
          <a:prstGeom prst="rect">
            <a:avLst/>
          </a:prstGeom>
          <a:noFill/>
          <a:ln/>
        </p:spPr>
        <p:txBody>
          <a:bodyPr wrap="none" rtlCol="0" anchor="t"/>
          <a:lstStyle/>
          <a:p>
            <a:pPr marL="0" indent="0" algn="ctr">
              <a:lnSpc>
                <a:spcPts val="2985"/>
              </a:lnSpc>
              <a:buNone/>
            </a:pPr>
            <a:r>
              <a:rPr lang="en-US" sz="2388" dirty="0">
                <a:solidFill>
                  <a:srgbClr val="60A9FF"/>
                </a:solidFill>
                <a:latin typeface="Roboto Slab" pitchFamily="34" charset="0"/>
                <a:ea typeface="Roboto Slab" pitchFamily="34" charset="-122"/>
                <a:cs typeface="Roboto Slab" pitchFamily="34" charset="-120"/>
              </a:rPr>
              <a:t>3</a:t>
            </a:r>
            <a:endParaRPr lang="en-US" sz="2388" dirty="0"/>
          </a:p>
        </p:txBody>
      </p:sp>
      <p:sp>
        <p:nvSpPr>
          <p:cNvPr id="15" name="Text 13"/>
          <p:cNvSpPr/>
          <p:nvPr/>
        </p:nvSpPr>
        <p:spPr>
          <a:xfrm>
            <a:off x="6901458" y="5184511"/>
            <a:ext cx="3055858" cy="627100"/>
          </a:xfrm>
          <a:prstGeom prst="rect">
            <a:avLst/>
          </a:prstGeom>
          <a:noFill/>
          <a:ln/>
        </p:spPr>
        <p:txBody>
          <a:bodyPr wrap="square" rtlCol="0" anchor="t"/>
          <a:lstStyle/>
          <a:p>
            <a:pPr marL="0" indent="0">
              <a:lnSpc>
                <a:spcPts val="2487"/>
              </a:lnSpc>
              <a:buNone/>
            </a:pPr>
            <a:r>
              <a:rPr lang="en-US" sz="1990" dirty="0">
                <a:solidFill>
                  <a:srgbClr val="60A9FF"/>
                </a:solidFill>
                <a:latin typeface="Roboto Slab" pitchFamily="34" charset="0"/>
                <a:ea typeface="Roboto Slab" pitchFamily="34" charset="-122"/>
                <a:cs typeface="Roboto Slab" pitchFamily="34" charset="-120"/>
              </a:rPr>
              <a:t>Reaching an agreement with a government</a:t>
            </a:r>
            <a:endParaRPr lang="en-US" sz="1990" dirty="0"/>
          </a:p>
        </p:txBody>
      </p:sp>
      <p:sp>
        <p:nvSpPr>
          <p:cNvPr id="16" name="Text 14"/>
          <p:cNvSpPr/>
          <p:nvPr/>
        </p:nvSpPr>
        <p:spPr>
          <a:xfrm>
            <a:off x="6901458" y="6012293"/>
            <a:ext cx="3055858" cy="1283984"/>
          </a:xfrm>
          <a:prstGeom prst="rect">
            <a:avLst/>
          </a:prstGeom>
          <a:noFill/>
          <a:ln/>
        </p:spPr>
        <p:txBody>
          <a:bodyPr wrap="square" rtlCol="0" anchor="t"/>
          <a:lstStyle/>
          <a:p>
            <a:pPr marL="0" indent="0">
              <a:lnSpc>
                <a:spcPts val="2547"/>
              </a:lnSpc>
              <a:buNone/>
            </a:pPr>
            <a:r>
              <a:rPr lang="en-US" sz="1592" dirty="0">
                <a:solidFill>
                  <a:srgbClr val="D6E5EF"/>
                </a:solidFill>
                <a:latin typeface="Roboto" pitchFamily="34" charset="0"/>
                <a:ea typeface="Roboto" pitchFamily="34" charset="-122"/>
                <a:cs typeface="Roboto" pitchFamily="34" charset="-120"/>
              </a:rPr>
              <a:t>It is always preferable to find a negotiated solution to an investment dispute before resorting to arbitration.</a:t>
            </a:r>
            <a:endParaRPr lang="en-US" sz="1592" dirty="0"/>
          </a:p>
        </p:txBody>
      </p:sp>
      <p:sp>
        <p:nvSpPr>
          <p:cNvPr id="17" name="Shape 15"/>
          <p:cNvSpPr/>
          <p:nvPr/>
        </p:nvSpPr>
        <p:spPr>
          <a:xfrm>
            <a:off x="10159484" y="5115608"/>
            <a:ext cx="454819" cy="451474"/>
          </a:xfrm>
          <a:prstGeom prst="roundRect">
            <a:avLst>
              <a:gd name="adj" fmla="val 26868"/>
            </a:avLst>
          </a:prstGeom>
          <a:solidFill>
            <a:srgbClr val="161B23"/>
          </a:solidFill>
          <a:ln/>
        </p:spPr>
        <p:txBody>
          <a:bodyPr/>
          <a:lstStyle/>
          <a:p>
            <a:endParaRPr lang="en-US"/>
          </a:p>
        </p:txBody>
      </p:sp>
      <p:sp>
        <p:nvSpPr>
          <p:cNvPr id="18" name="Text 16"/>
          <p:cNvSpPr/>
          <p:nvPr/>
        </p:nvSpPr>
        <p:spPr>
          <a:xfrm>
            <a:off x="10299263" y="5153191"/>
            <a:ext cx="175260" cy="376189"/>
          </a:xfrm>
          <a:prstGeom prst="rect">
            <a:avLst/>
          </a:prstGeom>
          <a:noFill/>
          <a:ln/>
        </p:spPr>
        <p:txBody>
          <a:bodyPr wrap="none" rtlCol="0" anchor="t"/>
          <a:lstStyle/>
          <a:p>
            <a:pPr marL="0" indent="0" algn="ctr">
              <a:lnSpc>
                <a:spcPts val="2985"/>
              </a:lnSpc>
              <a:buNone/>
            </a:pPr>
            <a:r>
              <a:rPr lang="en-US" sz="2388" dirty="0">
                <a:solidFill>
                  <a:srgbClr val="60A9FF"/>
                </a:solidFill>
                <a:latin typeface="Roboto Slab" pitchFamily="34" charset="0"/>
                <a:ea typeface="Roboto Slab" pitchFamily="34" charset="-122"/>
                <a:cs typeface="Roboto Slab" pitchFamily="34" charset="-120"/>
              </a:rPr>
              <a:t>4</a:t>
            </a:r>
            <a:endParaRPr lang="en-US" sz="2388" dirty="0"/>
          </a:p>
        </p:txBody>
      </p:sp>
      <p:sp>
        <p:nvSpPr>
          <p:cNvPr id="19" name="Text 17"/>
          <p:cNvSpPr/>
          <p:nvPr/>
        </p:nvSpPr>
        <p:spPr>
          <a:xfrm>
            <a:off x="10816471" y="5184511"/>
            <a:ext cx="2021681" cy="313550"/>
          </a:xfrm>
          <a:prstGeom prst="rect">
            <a:avLst/>
          </a:prstGeom>
          <a:noFill/>
          <a:ln/>
        </p:spPr>
        <p:txBody>
          <a:bodyPr wrap="none" rtlCol="0" anchor="t"/>
          <a:lstStyle/>
          <a:p>
            <a:pPr marL="0" indent="0">
              <a:lnSpc>
                <a:spcPts val="2487"/>
              </a:lnSpc>
              <a:buNone/>
            </a:pPr>
            <a:r>
              <a:rPr lang="en-US" sz="1990" dirty="0">
                <a:solidFill>
                  <a:srgbClr val="60A9FF"/>
                </a:solidFill>
                <a:latin typeface="Roboto Slab" pitchFamily="34" charset="0"/>
                <a:ea typeface="Roboto Slab" pitchFamily="34" charset="-122"/>
                <a:cs typeface="Roboto Slab" pitchFamily="34" charset="-120"/>
              </a:rPr>
              <a:t>Conclusion</a:t>
            </a:r>
            <a:endParaRPr lang="en-US" sz="1990" dirty="0"/>
          </a:p>
        </p:txBody>
      </p:sp>
      <p:sp>
        <p:nvSpPr>
          <p:cNvPr id="20" name="Text 18"/>
          <p:cNvSpPr/>
          <p:nvPr/>
        </p:nvSpPr>
        <p:spPr>
          <a:xfrm>
            <a:off x="10816471" y="5698743"/>
            <a:ext cx="3055858" cy="1604980"/>
          </a:xfrm>
          <a:prstGeom prst="rect">
            <a:avLst/>
          </a:prstGeom>
          <a:noFill/>
          <a:ln/>
        </p:spPr>
        <p:txBody>
          <a:bodyPr wrap="square" rtlCol="0" anchor="t"/>
          <a:lstStyle/>
          <a:p>
            <a:pPr marL="0" indent="0">
              <a:lnSpc>
                <a:spcPts val="2547"/>
              </a:lnSpc>
              <a:buNone/>
            </a:pPr>
            <a:r>
              <a:rPr lang="en-US" sz="1592" dirty="0">
                <a:solidFill>
                  <a:srgbClr val="D6E5EF"/>
                </a:solidFill>
                <a:latin typeface="Roboto" pitchFamily="34" charset="0"/>
                <a:ea typeface="Roboto" pitchFamily="34" charset="-122"/>
                <a:cs typeface="Roboto" pitchFamily="34" charset="-120"/>
              </a:rPr>
              <a:t>Dealing with investment disputes requires patience, strategic thinking, and a deep understanding of the legal frameworks involved.</a:t>
            </a:r>
            <a:endParaRPr lang="en-US" sz="1592" dirty="0"/>
          </a:p>
        </p:txBody>
      </p:sp>
      <p:pic>
        <p:nvPicPr>
          <p:cNvPr id="21" name="Image 0" descr="preencoded.png"/>
          <p:cNvPicPr>
            <a:picLocks noChangeAspect="1"/>
          </p:cNvPicPr>
          <p:nvPr/>
        </p:nvPicPr>
        <p:blipFill>
          <a:blip r:embed="rId3"/>
          <a:stretch>
            <a:fillRect/>
          </a:stretch>
        </p:blipFill>
        <p:spPr>
          <a:xfrm>
            <a:off x="0" y="0"/>
            <a:ext cx="5486400" cy="816908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8D8889-EBD8-516E-0B52-BC3B59D5842A}"/>
              </a:ext>
            </a:extLst>
          </p:cNvPr>
          <p:cNvPicPr>
            <a:picLocks noChangeAspect="1"/>
          </p:cNvPicPr>
          <p:nvPr/>
        </p:nvPicPr>
        <p:blipFill>
          <a:blip r:embed="rId2"/>
          <a:stretch>
            <a:fillRect/>
          </a:stretch>
        </p:blipFill>
        <p:spPr>
          <a:xfrm>
            <a:off x="0" y="0"/>
            <a:ext cx="14630400" cy="8229600"/>
          </a:xfrm>
          <a:prstGeom prst="rect">
            <a:avLst/>
          </a:prstGeom>
        </p:spPr>
      </p:pic>
      <p:sp>
        <p:nvSpPr>
          <p:cNvPr id="6" name="TextBox 5">
            <a:extLst>
              <a:ext uri="{FF2B5EF4-FFF2-40B4-BE49-F238E27FC236}">
                <a16:creationId xmlns:a16="http://schemas.microsoft.com/office/drawing/2014/main" id="{ADDFDB11-1130-F0AF-1625-DD7EBE1239EC}"/>
              </a:ext>
            </a:extLst>
          </p:cNvPr>
          <p:cNvSpPr txBox="1"/>
          <p:nvPr/>
        </p:nvSpPr>
        <p:spPr>
          <a:xfrm>
            <a:off x="2090058" y="1972116"/>
            <a:ext cx="10689771" cy="4939814"/>
          </a:xfrm>
          <a:prstGeom prst="rect">
            <a:avLst/>
          </a:prstGeom>
          <a:noFill/>
        </p:spPr>
        <p:txBody>
          <a:bodyPr wrap="square">
            <a:spAutoFit/>
          </a:bodyPr>
          <a:lstStyle/>
          <a:p>
            <a:r>
              <a:rPr lang="en-US" sz="3500" dirty="0">
                <a:solidFill>
                  <a:schemeClr val="bg1"/>
                </a:solidFill>
              </a:rPr>
              <a:t>Jurisdiction</a:t>
            </a:r>
          </a:p>
          <a:p>
            <a:pPr>
              <a:buFont typeface="Arial" panose="020B0604020202020204" pitchFamily="34" charset="0"/>
              <a:buChar char="•"/>
            </a:pPr>
            <a:r>
              <a:rPr lang="en-US" sz="2000" b="1" u="sng" dirty="0">
                <a:solidFill>
                  <a:schemeClr val="bg1"/>
                </a:solidFill>
              </a:rPr>
              <a:t>Proper Nationality</a:t>
            </a:r>
            <a:r>
              <a:rPr lang="en-US" sz="2000" u="sng" dirty="0">
                <a:solidFill>
                  <a:schemeClr val="bg1"/>
                </a:solidFill>
              </a:rPr>
              <a:t> </a:t>
            </a:r>
            <a:r>
              <a:rPr lang="en-US" sz="2000" dirty="0">
                <a:solidFill>
                  <a:schemeClr val="bg1"/>
                </a:solidFill>
              </a:rPr>
              <a:t>(Claimant), State Responsibility (State as Respondent)</a:t>
            </a:r>
          </a:p>
          <a:p>
            <a:pPr>
              <a:buFont typeface="Arial" panose="020B0604020202020204" pitchFamily="34" charset="0"/>
              <a:buChar char="•"/>
            </a:pPr>
            <a:r>
              <a:rPr lang="en-US" sz="2000" b="1" u="sng" dirty="0">
                <a:solidFill>
                  <a:schemeClr val="bg1"/>
                </a:solidFill>
              </a:rPr>
              <a:t>Subject matter</a:t>
            </a:r>
            <a:r>
              <a:rPr lang="en-US" sz="2000" dirty="0">
                <a:solidFill>
                  <a:schemeClr val="bg1"/>
                </a:solidFill>
              </a:rPr>
              <a:t>: Is there an investment? Expropriation or Breach of Contract</a:t>
            </a:r>
          </a:p>
          <a:p>
            <a:pPr>
              <a:buFont typeface="Arial" panose="020B0604020202020204" pitchFamily="34" charset="0"/>
              <a:buChar char="•"/>
            </a:pPr>
            <a:r>
              <a:rPr lang="en-US" sz="2000" b="1" u="sng" dirty="0">
                <a:solidFill>
                  <a:schemeClr val="bg1"/>
                </a:solidFill>
              </a:rPr>
              <a:t>Prescription Periods</a:t>
            </a:r>
          </a:p>
          <a:p>
            <a:pPr>
              <a:buFont typeface="Arial" panose="020B0604020202020204" pitchFamily="34" charset="0"/>
              <a:buChar char="•"/>
            </a:pPr>
            <a:r>
              <a:rPr lang="en-US" sz="2000" b="1" u="sng" dirty="0">
                <a:solidFill>
                  <a:schemeClr val="bg1"/>
                </a:solidFill>
              </a:rPr>
              <a:t>Proper situs.</a:t>
            </a:r>
          </a:p>
          <a:p>
            <a:endParaRPr lang="en-US" sz="3500" dirty="0">
              <a:solidFill>
                <a:schemeClr val="bg1"/>
              </a:solidFill>
            </a:endParaRPr>
          </a:p>
          <a:p>
            <a:r>
              <a:rPr lang="en-US" sz="3500" dirty="0">
                <a:solidFill>
                  <a:schemeClr val="bg1"/>
                </a:solidFill>
              </a:rPr>
              <a:t>Merits</a:t>
            </a:r>
          </a:p>
          <a:p>
            <a:pPr>
              <a:buFont typeface="Arial" panose="020B0604020202020204" pitchFamily="34" charset="0"/>
              <a:buChar char="•"/>
            </a:pPr>
            <a:r>
              <a:rPr lang="en-US" sz="2000" u="sng" dirty="0">
                <a:solidFill>
                  <a:schemeClr val="bg1"/>
                </a:solidFill>
              </a:rPr>
              <a:t>Fair and Equitable Treatment cla</a:t>
            </a:r>
            <a:r>
              <a:rPr lang="en-US" sz="2000" dirty="0">
                <a:solidFill>
                  <a:schemeClr val="bg1"/>
                </a:solidFill>
              </a:rPr>
              <a:t>use</a:t>
            </a:r>
          </a:p>
          <a:p>
            <a:pPr>
              <a:buFont typeface="Arial" panose="020B0604020202020204" pitchFamily="34" charset="0"/>
              <a:buChar char="•"/>
            </a:pPr>
            <a:r>
              <a:rPr lang="en-US" sz="2000" u="sng" dirty="0">
                <a:solidFill>
                  <a:schemeClr val="bg1"/>
                </a:solidFill>
              </a:rPr>
              <a:t>Breach of Contract</a:t>
            </a:r>
          </a:p>
          <a:p>
            <a:pPr>
              <a:buFont typeface="Arial" panose="020B0604020202020204" pitchFamily="34" charset="0"/>
              <a:buChar char="•"/>
            </a:pPr>
            <a:r>
              <a:rPr lang="en-US" sz="2000" u="sng" dirty="0">
                <a:solidFill>
                  <a:schemeClr val="bg1"/>
                </a:solidFill>
              </a:rPr>
              <a:t>Expropriation</a:t>
            </a:r>
          </a:p>
          <a:p>
            <a:endParaRPr lang="en-US" sz="2000" dirty="0">
              <a:solidFill>
                <a:schemeClr val="bg1"/>
              </a:solidFill>
            </a:endParaRPr>
          </a:p>
          <a:p>
            <a:r>
              <a:rPr lang="en-US" sz="2500" dirty="0">
                <a:solidFill>
                  <a:schemeClr val="bg1"/>
                </a:solidFill>
              </a:rPr>
              <a:t>Compensation and compensation standards</a:t>
            </a:r>
          </a:p>
          <a:p>
            <a:r>
              <a:rPr lang="en-US" sz="2500" dirty="0">
                <a:solidFill>
                  <a:schemeClr val="bg1"/>
                </a:solidFill>
              </a:rPr>
              <a:t>Enforcement of Arbitral Awards With The New York Convention</a:t>
            </a:r>
          </a:p>
        </p:txBody>
      </p:sp>
      <p:sp>
        <p:nvSpPr>
          <p:cNvPr id="7" name="TextBox 6">
            <a:extLst>
              <a:ext uri="{FF2B5EF4-FFF2-40B4-BE49-F238E27FC236}">
                <a16:creationId xmlns:a16="http://schemas.microsoft.com/office/drawing/2014/main" id="{A58572D9-B14F-BE1A-570B-6FE9EC9DC33A}"/>
              </a:ext>
            </a:extLst>
          </p:cNvPr>
          <p:cNvSpPr txBox="1"/>
          <p:nvPr/>
        </p:nvSpPr>
        <p:spPr>
          <a:xfrm>
            <a:off x="2808514" y="555171"/>
            <a:ext cx="8665028" cy="861774"/>
          </a:xfrm>
          <a:prstGeom prst="rect">
            <a:avLst/>
          </a:prstGeom>
          <a:noFill/>
        </p:spPr>
        <p:txBody>
          <a:bodyPr wrap="square" rtlCol="0">
            <a:spAutoFit/>
          </a:bodyPr>
          <a:lstStyle/>
          <a:p>
            <a:r>
              <a:rPr lang="en-US" sz="5000" u="sng" dirty="0">
                <a:solidFill>
                  <a:schemeClr val="bg1"/>
                </a:solidFill>
              </a:rPr>
              <a:t>Current Investment Disputes</a:t>
            </a:r>
          </a:p>
        </p:txBody>
      </p:sp>
    </p:spTree>
    <p:extLst>
      <p:ext uri="{BB962C8B-B14F-4D97-AF65-F5344CB8AC3E}">
        <p14:creationId xmlns:p14="http://schemas.microsoft.com/office/powerpoint/2010/main" val="2305506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169088"/>
          </a:xfrm>
          <a:prstGeom prst="rect">
            <a:avLst/>
          </a:prstGeom>
          <a:solidFill>
            <a:srgbClr val="171B21"/>
          </a:solidFill>
          <a:ln/>
        </p:spPr>
        <p:txBody>
          <a:bodyPr/>
          <a:lstStyle/>
          <a:p>
            <a:endParaRPr lang="en-US"/>
          </a:p>
        </p:txBody>
      </p:sp>
      <p:sp>
        <p:nvSpPr>
          <p:cNvPr id="3" name="Shape 1"/>
          <p:cNvSpPr/>
          <p:nvPr/>
        </p:nvSpPr>
        <p:spPr>
          <a:xfrm>
            <a:off x="0" y="0"/>
            <a:ext cx="14630400" cy="8229600"/>
          </a:xfrm>
          <a:prstGeom prst="rect">
            <a:avLst/>
          </a:prstGeom>
          <a:solidFill>
            <a:srgbClr val="202733"/>
          </a:solidFill>
          <a:ln/>
        </p:spPr>
        <p:txBody>
          <a:bodyPr/>
          <a:lstStyle/>
          <a:p>
            <a:endParaRPr lang="en-US"/>
          </a:p>
        </p:txBody>
      </p:sp>
      <p:sp>
        <p:nvSpPr>
          <p:cNvPr id="4" name="Text 2"/>
          <p:cNvSpPr/>
          <p:nvPr/>
        </p:nvSpPr>
        <p:spPr>
          <a:xfrm>
            <a:off x="833199" y="823409"/>
            <a:ext cx="12964001" cy="1378534"/>
          </a:xfrm>
          <a:prstGeom prst="rect">
            <a:avLst/>
          </a:prstGeom>
          <a:noFill/>
          <a:ln/>
        </p:spPr>
        <p:txBody>
          <a:bodyPr wrap="square" rtlCol="0" anchor="t"/>
          <a:lstStyle/>
          <a:p>
            <a:pPr marL="0" indent="0">
              <a:lnSpc>
                <a:spcPts val="5468"/>
              </a:lnSpc>
              <a:buNone/>
            </a:pPr>
            <a:r>
              <a:rPr lang="en-US" sz="4374" dirty="0">
                <a:solidFill>
                  <a:srgbClr val="60A9FF"/>
                </a:solidFill>
                <a:latin typeface="Roboto Slab" pitchFamily="34" charset="0"/>
                <a:ea typeface="Roboto Slab" pitchFamily="34" charset="-122"/>
                <a:cs typeface="Roboto Slab" pitchFamily="34" charset="-120"/>
              </a:rPr>
              <a:t>International Center of Investment and Settlement Dispute</a:t>
            </a:r>
            <a:endParaRPr lang="en-US" sz="4374" dirty="0"/>
          </a:p>
        </p:txBody>
      </p:sp>
      <p:sp>
        <p:nvSpPr>
          <p:cNvPr id="5" name="Shape 3"/>
          <p:cNvSpPr/>
          <p:nvPr/>
        </p:nvSpPr>
        <p:spPr>
          <a:xfrm>
            <a:off x="833199" y="2643017"/>
            <a:ext cx="4173260" cy="2770186"/>
          </a:xfrm>
          <a:prstGeom prst="roundRect">
            <a:avLst>
              <a:gd name="adj" fmla="val 4813"/>
            </a:avLst>
          </a:prstGeom>
          <a:solidFill>
            <a:srgbClr val="161B23"/>
          </a:solidFill>
          <a:ln/>
        </p:spPr>
        <p:txBody>
          <a:bodyPr/>
          <a:lstStyle/>
          <a:p>
            <a:endParaRPr lang="en-US"/>
          </a:p>
        </p:txBody>
      </p:sp>
      <p:sp>
        <p:nvSpPr>
          <p:cNvPr id="6" name="Text 4"/>
          <p:cNvSpPr/>
          <p:nvPr/>
        </p:nvSpPr>
        <p:spPr>
          <a:xfrm>
            <a:off x="1055370" y="2863554"/>
            <a:ext cx="2221944" cy="344633"/>
          </a:xfrm>
          <a:prstGeom prst="rect">
            <a:avLst/>
          </a:prstGeom>
          <a:noFill/>
          <a:ln/>
        </p:spPr>
        <p:txBody>
          <a:bodyPr wrap="none" rtlCol="0" anchor="t"/>
          <a:lstStyle/>
          <a:p>
            <a:pPr marL="0" indent="0">
              <a:lnSpc>
                <a:spcPts val="2734"/>
              </a:lnSpc>
              <a:buNone/>
            </a:pPr>
            <a:r>
              <a:rPr lang="en-US" sz="2187" dirty="0">
                <a:solidFill>
                  <a:srgbClr val="60A9FF"/>
                </a:solidFill>
                <a:latin typeface="Roboto Slab" pitchFamily="34" charset="0"/>
                <a:ea typeface="Roboto Slab" pitchFamily="34" charset="-122"/>
                <a:cs typeface="Roboto Slab" pitchFamily="34" charset="-120"/>
              </a:rPr>
              <a:t>What is ICSID?</a:t>
            </a:r>
            <a:endParaRPr lang="en-US" sz="2187" dirty="0"/>
          </a:p>
        </p:txBody>
      </p:sp>
      <p:sp>
        <p:nvSpPr>
          <p:cNvPr id="7" name="Text 5"/>
          <p:cNvSpPr/>
          <p:nvPr/>
        </p:nvSpPr>
        <p:spPr>
          <a:xfrm>
            <a:off x="1055370" y="3428724"/>
            <a:ext cx="3728918" cy="1763942"/>
          </a:xfrm>
          <a:prstGeom prst="rect">
            <a:avLst/>
          </a:prstGeom>
          <a:noFill/>
          <a:ln/>
        </p:spPr>
        <p:txBody>
          <a:bodyPr wrap="square" rtlCol="0" anchor="t"/>
          <a:lstStyle/>
          <a:p>
            <a:pPr marL="0" indent="0">
              <a:lnSpc>
                <a:spcPts val="2799"/>
              </a:lnSpc>
              <a:buNone/>
            </a:pPr>
            <a:r>
              <a:rPr lang="en-US" sz="1750" dirty="0">
                <a:solidFill>
                  <a:srgbClr val="D6E5EF"/>
                </a:solidFill>
                <a:latin typeface="Roboto" pitchFamily="34" charset="0"/>
                <a:ea typeface="Roboto" pitchFamily="34" charset="-122"/>
                <a:cs typeface="Roboto" pitchFamily="34" charset="-120"/>
              </a:rPr>
              <a:t>The International Center for Settlement of Investment Disputes is an institution established by the World Bank to facilitate investment dispute resolution.</a:t>
            </a:r>
            <a:endParaRPr lang="en-US" sz="1750" dirty="0"/>
          </a:p>
        </p:txBody>
      </p:sp>
      <p:sp>
        <p:nvSpPr>
          <p:cNvPr id="8" name="Shape 6"/>
          <p:cNvSpPr/>
          <p:nvPr/>
        </p:nvSpPr>
        <p:spPr>
          <a:xfrm>
            <a:off x="5228630" y="2643017"/>
            <a:ext cx="4173260" cy="2770186"/>
          </a:xfrm>
          <a:prstGeom prst="roundRect">
            <a:avLst>
              <a:gd name="adj" fmla="val 4813"/>
            </a:avLst>
          </a:prstGeom>
          <a:solidFill>
            <a:srgbClr val="161B23"/>
          </a:solidFill>
          <a:ln/>
        </p:spPr>
        <p:txBody>
          <a:bodyPr/>
          <a:lstStyle/>
          <a:p>
            <a:endParaRPr lang="en-US"/>
          </a:p>
        </p:txBody>
      </p:sp>
      <p:sp>
        <p:nvSpPr>
          <p:cNvPr id="9" name="Text 7"/>
          <p:cNvSpPr/>
          <p:nvPr/>
        </p:nvSpPr>
        <p:spPr>
          <a:xfrm>
            <a:off x="5450800" y="2863554"/>
            <a:ext cx="2491740" cy="344633"/>
          </a:xfrm>
          <a:prstGeom prst="rect">
            <a:avLst/>
          </a:prstGeom>
          <a:noFill/>
          <a:ln/>
        </p:spPr>
        <p:txBody>
          <a:bodyPr wrap="none" rtlCol="0" anchor="t"/>
          <a:lstStyle/>
          <a:p>
            <a:pPr marL="0" indent="0">
              <a:lnSpc>
                <a:spcPts val="2734"/>
              </a:lnSpc>
              <a:buNone/>
            </a:pPr>
            <a:r>
              <a:rPr lang="en-US" sz="2187" dirty="0">
                <a:solidFill>
                  <a:srgbClr val="60A9FF"/>
                </a:solidFill>
                <a:latin typeface="Roboto Slab" pitchFamily="34" charset="0"/>
                <a:ea typeface="Roboto Slab" pitchFamily="34" charset="-122"/>
                <a:cs typeface="Roboto Slab" pitchFamily="34" charset="-120"/>
              </a:rPr>
              <a:t>Why choose ICSID?</a:t>
            </a:r>
            <a:endParaRPr lang="en-US" sz="2187" dirty="0"/>
          </a:p>
        </p:txBody>
      </p:sp>
      <p:sp>
        <p:nvSpPr>
          <p:cNvPr id="10" name="Text 8"/>
          <p:cNvSpPr/>
          <p:nvPr/>
        </p:nvSpPr>
        <p:spPr>
          <a:xfrm>
            <a:off x="5450800" y="3428724"/>
            <a:ext cx="3728918" cy="1411153"/>
          </a:xfrm>
          <a:prstGeom prst="rect">
            <a:avLst/>
          </a:prstGeom>
          <a:noFill/>
          <a:ln/>
        </p:spPr>
        <p:txBody>
          <a:bodyPr wrap="square" rtlCol="0" anchor="t"/>
          <a:lstStyle/>
          <a:p>
            <a:pPr marL="0" indent="0">
              <a:lnSpc>
                <a:spcPts val="2799"/>
              </a:lnSpc>
              <a:buNone/>
            </a:pPr>
            <a:r>
              <a:rPr lang="en-US" sz="1750" dirty="0">
                <a:solidFill>
                  <a:srgbClr val="D6E5EF"/>
                </a:solidFill>
                <a:latin typeface="Roboto" pitchFamily="34" charset="0"/>
                <a:ea typeface="Roboto" pitchFamily="34" charset="-122"/>
                <a:cs typeface="Roboto" pitchFamily="34" charset="-120"/>
              </a:rPr>
              <a:t>ICSID provides a neutral, efficient, and cost-effective forum for resolving investment disputes between investors and states.</a:t>
            </a:r>
            <a:endParaRPr lang="en-US" sz="1750" dirty="0"/>
          </a:p>
        </p:txBody>
      </p:sp>
      <p:sp>
        <p:nvSpPr>
          <p:cNvPr id="11" name="Shape 9"/>
          <p:cNvSpPr/>
          <p:nvPr/>
        </p:nvSpPr>
        <p:spPr>
          <a:xfrm>
            <a:off x="9624060" y="2643017"/>
            <a:ext cx="4173260" cy="2770186"/>
          </a:xfrm>
          <a:prstGeom prst="roundRect">
            <a:avLst>
              <a:gd name="adj" fmla="val 4813"/>
            </a:avLst>
          </a:prstGeom>
          <a:solidFill>
            <a:srgbClr val="161B23"/>
          </a:solidFill>
          <a:ln/>
        </p:spPr>
        <p:txBody>
          <a:bodyPr/>
          <a:lstStyle/>
          <a:p>
            <a:endParaRPr lang="en-US"/>
          </a:p>
        </p:txBody>
      </p:sp>
      <p:sp>
        <p:nvSpPr>
          <p:cNvPr id="12" name="Text 10"/>
          <p:cNvSpPr/>
          <p:nvPr/>
        </p:nvSpPr>
        <p:spPr>
          <a:xfrm>
            <a:off x="9846231" y="2863554"/>
            <a:ext cx="2933700" cy="344633"/>
          </a:xfrm>
          <a:prstGeom prst="rect">
            <a:avLst/>
          </a:prstGeom>
          <a:noFill/>
          <a:ln/>
        </p:spPr>
        <p:txBody>
          <a:bodyPr wrap="none" rtlCol="0" anchor="t"/>
          <a:lstStyle/>
          <a:p>
            <a:pPr marL="0" indent="0">
              <a:lnSpc>
                <a:spcPts val="2734"/>
              </a:lnSpc>
              <a:buNone/>
            </a:pPr>
            <a:r>
              <a:rPr lang="en-US" sz="2187" dirty="0">
                <a:solidFill>
                  <a:srgbClr val="60A9FF"/>
                </a:solidFill>
                <a:latin typeface="Roboto Slab" pitchFamily="34" charset="0"/>
                <a:ea typeface="Roboto Slab" pitchFamily="34" charset="-122"/>
                <a:cs typeface="Roboto Slab" pitchFamily="34" charset="-120"/>
              </a:rPr>
              <a:t>How does ICSID work?</a:t>
            </a:r>
            <a:endParaRPr lang="en-US" sz="2187" dirty="0"/>
          </a:p>
        </p:txBody>
      </p:sp>
      <p:sp>
        <p:nvSpPr>
          <p:cNvPr id="13" name="Text 11"/>
          <p:cNvSpPr/>
          <p:nvPr/>
        </p:nvSpPr>
        <p:spPr>
          <a:xfrm>
            <a:off x="9846231" y="3428724"/>
            <a:ext cx="3728918" cy="1411153"/>
          </a:xfrm>
          <a:prstGeom prst="rect">
            <a:avLst/>
          </a:prstGeom>
          <a:noFill/>
          <a:ln/>
        </p:spPr>
        <p:txBody>
          <a:bodyPr wrap="square" rtlCol="0" anchor="t"/>
          <a:lstStyle/>
          <a:p>
            <a:pPr marL="0" indent="0">
              <a:lnSpc>
                <a:spcPts val="2799"/>
              </a:lnSpc>
              <a:buNone/>
            </a:pPr>
            <a:r>
              <a:rPr lang="en-US" sz="1750" dirty="0">
                <a:solidFill>
                  <a:srgbClr val="D6E5EF"/>
                </a:solidFill>
                <a:latin typeface="Roboto" pitchFamily="34" charset="0"/>
                <a:ea typeface="Roboto" pitchFamily="34" charset="-122"/>
                <a:cs typeface="Roboto" pitchFamily="34" charset="-120"/>
              </a:rPr>
              <a:t>An ICSID tribunal is composed of three arbitrators selected by the parties. The tribunal's award is final and binding.</a:t>
            </a:r>
            <a:endParaRPr lang="en-US" sz="1750" dirty="0"/>
          </a:p>
        </p:txBody>
      </p:sp>
      <p:sp>
        <p:nvSpPr>
          <p:cNvPr id="14" name="Shape 12"/>
          <p:cNvSpPr/>
          <p:nvPr/>
        </p:nvSpPr>
        <p:spPr>
          <a:xfrm>
            <a:off x="833199" y="5633740"/>
            <a:ext cx="12964001" cy="1711821"/>
          </a:xfrm>
          <a:prstGeom prst="roundRect">
            <a:avLst>
              <a:gd name="adj" fmla="val 7788"/>
            </a:avLst>
          </a:prstGeom>
          <a:solidFill>
            <a:srgbClr val="161B23"/>
          </a:solidFill>
          <a:ln/>
        </p:spPr>
        <p:txBody>
          <a:bodyPr/>
          <a:lstStyle/>
          <a:p>
            <a:endParaRPr lang="en-US"/>
          </a:p>
        </p:txBody>
      </p:sp>
      <p:sp>
        <p:nvSpPr>
          <p:cNvPr id="15" name="Text 13"/>
          <p:cNvSpPr/>
          <p:nvPr/>
        </p:nvSpPr>
        <p:spPr>
          <a:xfrm>
            <a:off x="1055370" y="5854277"/>
            <a:ext cx="2221944" cy="344633"/>
          </a:xfrm>
          <a:prstGeom prst="rect">
            <a:avLst/>
          </a:prstGeom>
          <a:noFill/>
          <a:ln/>
        </p:spPr>
        <p:txBody>
          <a:bodyPr wrap="none" rtlCol="0" anchor="t"/>
          <a:lstStyle/>
          <a:p>
            <a:pPr marL="0" indent="0">
              <a:lnSpc>
                <a:spcPts val="2734"/>
              </a:lnSpc>
              <a:buNone/>
            </a:pPr>
            <a:r>
              <a:rPr lang="en-US" sz="2187" dirty="0">
                <a:solidFill>
                  <a:srgbClr val="60A9FF"/>
                </a:solidFill>
                <a:latin typeface="Roboto Slab" pitchFamily="34" charset="0"/>
                <a:ea typeface="Roboto Slab" pitchFamily="34" charset="-122"/>
                <a:cs typeface="Roboto Slab" pitchFamily="34" charset="-120"/>
              </a:rPr>
              <a:t>Conclusion</a:t>
            </a:r>
            <a:endParaRPr lang="en-US" sz="2187" dirty="0"/>
          </a:p>
        </p:txBody>
      </p:sp>
      <p:sp>
        <p:nvSpPr>
          <p:cNvPr id="16" name="Text 14"/>
          <p:cNvSpPr/>
          <p:nvPr/>
        </p:nvSpPr>
        <p:spPr>
          <a:xfrm>
            <a:off x="1055370" y="6419447"/>
            <a:ext cx="12519660" cy="705577"/>
          </a:xfrm>
          <a:prstGeom prst="rect">
            <a:avLst/>
          </a:prstGeom>
          <a:noFill/>
          <a:ln/>
        </p:spPr>
        <p:txBody>
          <a:bodyPr wrap="square" rtlCol="0" anchor="t"/>
          <a:lstStyle/>
          <a:p>
            <a:pPr marL="0" indent="0">
              <a:lnSpc>
                <a:spcPts val="2799"/>
              </a:lnSpc>
              <a:buNone/>
            </a:pPr>
            <a:r>
              <a:rPr lang="en-US" sz="1750" dirty="0">
                <a:solidFill>
                  <a:srgbClr val="D6E5EF"/>
                </a:solidFill>
                <a:latin typeface="Roboto" pitchFamily="34" charset="0"/>
                <a:ea typeface="Roboto" pitchFamily="34" charset="-122"/>
                <a:cs typeface="Roboto" pitchFamily="34" charset="-120"/>
              </a:rPr>
              <a:t>ICSID has played a critical role in the development of international investment law and continues to be an essential institution in protecting the rights of foreign investors.</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169088"/>
          </a:xfrm>
          <a:prstGeom prst="rect">
            <a:avLst/>
          </a:prstGeom>
          <a:solidFill>
            <a:srgbClr val="171B21"/>
          </a:solidFill>
          <a:ln/>
        </p:spPr>
        <p:txBody>
          <a:bodyPr/>
          <a:lstStyle/>
          <a:p>
            <a:endParaRPr lang="en-US"/>
          </a:p>
        </p:txBody>
      </p:sp>
      <p:sp>
        <p:nvSpPr>
          <p:cNvPr id="3" name="Shape 1"/>
          <p:cNvSpPr/>
          <p:nvPr/>
        </p:nvSpPr>
        <p:spPr>
          <a:xfrm>
            <a:off x="0" y="0"/>
            <a:ext cx="14630400" cy="8229600"/>
          </a:xfrm>
          <a:prstGeom prst="rect">
            <a:avLst/>
          </a:prstGeom>
          <a:solidFill>
            <a:srgbClr val="202733"/>
          </a:solidFill>
          <a:ln/>
        </p:spPr>
        <p:txBody>
          <a:bodyPr/>
          <a:lstStyle/>
          <a:p>
            <a:endParaRPr lang="en-US"/>
          </a:p>
        </p:txBody>
      </p:sp>
      <p:sp>
        <p:nvSpPr>
          <p:cNvPr id="4" name="Text 2"/>
          <p:cNvSpPr/>
          <p:nvPr/>
        </p:nvSpPr>
        <p:spPr>
          <a:xfrm>
            <a:off x="833199" y="2134222"/>
            <a:ext cx="12100560" cy="689267"/>
          </a:xfrm>
          <a:prstGeom prst="rect">
            <a:avLst/>
          </a:prstGeom>
          <a:noFill/>
          <a:ln/>
        </p:spPr>
        <p:txBody>
          <a:bodyPr wrap="none" rtlCol="0" anchor="t"/>
          <a:lstStyle/>
          <a:p>
            <a:pPr marL="0" indent="0">
              <a:lnSpc>
                <a:spcPts val="5468"/>
              </a:lnSpc>
              <a:buNone/>
            </a:pPr>
            <a:r>
              <a:rPr lang="en-US" sz="4374" dirty="0">
                <a:solidFill>
                  <a:srgbClr val="60A9FF"/>
                </a:solidFill>
                <a:latin typeface="Roboto Slab" pitchFamily="34" charset="0"/>
                <a:ea typeface="Roboto Slab" pitchFamily="34" charset="-122"/>
                <a:cs typeface="Roboto Slab" pitchFamily="34" charset="-120"/>
              </a:rPr>
              <a:t>ICSID Expedited Rules and Rules on Mediation</a:t>
            </a:r>
            <a:endParaRPr lang="en-US" sz="4374" dirty="0"/>
          </a:p>
        </p:txBody>
      </p:sp>
      <p:sp>
        <p:nvSpPr>
          <p:cNvPr id="5" name="Shape 3"/>
          <p:cNvSpPr/>
          <p:nvPr/>
        </p:nvSpPr>
        <p:spPr>
          <a:xfrm>
            <a:off x="833199" y="3264562"/>
            <a:ext cx="4173260" cy="2770186"/>
          </a:xfrm>
          <a:prstGeom prst="roundRect">
            <a:avLst>
              <a:gd name="adj" fmla="val 4813"/>
            </a:avLst>
          </a:prstGeom>
          <a:solidFill>
            <a:srgbClr val="161B23"/>
          </a:solidFill>
          <a:ln/>
        </p:spPr>
        <p:txBody>
          <a:bodyPr/>
          <a:lstStyle/>
          <a:p>
            <a:endParaRPr lang="en-US"/>
          </a:p>
        </p:txBody>
      </p:sp>
      <p:sp>
        <p:nvSpPr>
          <p:cNvPr id="6" name="Text 4"/>
          <p:cNvSpPr/>
          <p:nvPr/>
        </p:nvSpPr>
        <p:spPr>
          <a:xfrm>
            <a:off x="1055370" y="3485099"/>
            <a:ext cx="3728918" cy="689267"/>
          </a:xfrm>
          <a:prstGeom prst="rect">
            <a:avLst/>
          </a:prstGeom>
          <a:noFill/>
          <a:ln/>
        </p:spPr>
        <p:txBody>
          <a:bodyPr wrap="square" rtlCol="0" anchor="t"/>
          <a:lstStyle/>
          <a:p>
            <a:pPr marL="0" indent="0">
              <a:lnSpc>
                <a:spcPts val="2734"/>
              </a:lnSpc>
              <a:buNone/>
            </a:pPr>
            <a:r>
              <a:rPr lang="en-US" sz="2187" dirty="0">
                <a:solidFill>
                  <a:srgbClr val="60A9FF"/>
                </a:solidFill>
                <a:latin typeface="Roboto Slab" pitchFamily="34" charset="0"/>
                <a:ea typeface="Roboto Slab" pitchFamily="34" charset="-122"/>
                <a:cs typeface="Roboto Slab" pitchFamily="34" charset="-120"/>
              </a:rPr>
              <a:t>ICSID Expedited Rules of Arbitration</a:t>
            </a:r>
            <a:endParaRPr lang="en-US" sz="2187" dirty="0"/>
          </a:p>
        </p:txBody>
      </p:sp>
      <p:sp>
        <p:nvSpPr>
          <p:cNvPr id="7" name="Text 5"/>
          <p:cNvSpPr/>
          <p:nvPr/>
        </p:nvSpPr>
        <p:spPr>
          <a:xfrm>
            <a:off x="1055370" y="4394903"/>
            <a:ext cx="3728918" cy="1411153"/>
          </a:xfrm>
          <a:prstGeom prst="rect">
            <a:avLst/>
          </a:prstGeom>
          <a:noFill/>
          <a:ln/>
        </p:spPr>
        <p:txBody>
          <a:bodyPr wrap="square" rtlCol="0" anchor="t"/>
          <a:lstStyle/>
          <a:p>
            <a:pPr marL="0" indent="0">
              <a:lnSpc>
                <a:spcPts val="2799"/>
              </a:lnSpc>
              <a:buNone/>
            </a:pPr>
            <a:r>
              <a:rPr lang="en-US" sz="1750" dirty="0">
                <a:solidFill>
                  <a:srgbClr val="D6E5EF"/>
                </a:solidFill>
                <a:latin typeface="Roboto" pitchFamily="34" charset="0"/>
                <a:ea typeface="Roboto" pitchFamily="34" charset="-122"/>
                <a:cs typeface="Roboto" pitchFamily="34" charset="-120"/>
              </a:rPr>
              <a:t>The ICSID Expedited Rules provide for a simplified, faster, and less expensive arbitration process for claims that meet certain criteria.</a:t>
            </a:r>
            <a:endParaRPr lang="en-US" sz="1750" dirty="0"/>
          </a:p>
        </p:txBody>
      </p:sp>
      <p:sp>
        <p:nvSpPr>
          <p:cNvPr id="8" name="Shape 6"/>
          <p:cNvSpPr/>
          <p:nvPr/>
        </p:nvSpPr>
        <p:spPr>
          <a:xfrm>
            <a:off x="5228630" y="3264562"/>
            <a:ext cx="4173260" cy="2770186"/>
          </a:xfrm>
          <a:prstGeom prst="roundRect">
            <a:avLst>
              <a:gd name="adj" fmla="val 4813"/>
            </a:avLst>
          </a:prstGeom>
          <a:solidFill>
            <a:srgbClr val="161B23"/>
          </a:solidFill>
          <a:ln/>
        </p:spPr>
        <p:txBody>
          <a:bodyPr/>
          <a:lstStyle/>
          <a:p>
            <a:endParaRPr lang="en-US"/>
          </a:p>
        </p:txBody>
      </p:sp>
      <p:sp>
        <p:nvSpPr>
          <p:cNvPr id="9" name="Text 7"/>
          <p:cNvSpPr/>
          <p:nvPr/>
        </p:nvSpPr>
        <p:spPr>
          <a:xfrm>
            <a:off x="5450800" y="3485099"/>
            <a:ext cx="3329940" cy="344633"/>
          </a:xfrm>
          <a:prstGeom prst="rect">
            <a:avLst/>
          </a:prstGeom>
          <a:noFill/>
          <a:ln/>
        </p:spPr>
        <p:txBody>
          <a:bodyPr wrap="none" rtlCol="0" anchor="t"/>
          <a:lstStyle/>
          <a:p>
            <a:pPr marL="0" indent="0">
              <a:lnSpc>
                <a:spcPts val="2734"/>
              </a:lnSpc>
              <a:buNone/>
            </a:pPr>
            <a:r>
              <a:rPr lang="en-US" sz="2187" dirty="0">
                <a:solidFill>
                  <a:srgbClr val="60A9FF"/>
                </a:solidFill>
                <a:latin typeface="Roboto Slab" pitchFamily="34" charset="0"/>
                <a:ea typeface="Roboto Slab" pitchFamily="34" charset="-122"/>
                <a:cs typeface="Roboto Slab" pitchFamily="34" charset="-120"/>
              </a:rPr>
              <a:t>ICSID Rules on Mediation</a:t>
            </a:r>
            <a:endParaRPr lang="en-US" sz="2187" dirty="0"/>
          </a:p>
        </p:txBody>
      </p:sp>
      <p:sp>
        <p:nvSpPr>
          <p:cNvPr id="10" name="Text 8"/>
          <p:cNvSpPr/>
          <p:nvPr/>
        </p:nvSpPr>
        <p:spPr>
          <a:xfrm>
            <a:off x="5450800" y="4050270"/>
            <a:ext cx="3728918" cy="1763942"/>
          </a:xfrm>
          <a:prstGeom prst="rect">
            <a:avLst/>
          </a:prstGeom>
          <a:noFill/>
          <a:ln/>
        </p:spPr>
        <p:txBody>
          <a:bodyPr wrap="square" rtlCol="0" anchor="t"/>
          <a:lstStyle/>
          <a:p>
            <a:pPr marL="0" indent="0">
              <a:lnSpc>
                <a:spcPts val="2799"/>
              </a:lnSpc>
              <a:buNone/>
            </a:pPr>
            <a:r>
              <a:rPr lang="en-US" sz="1750" dirty="0">
                <a:solidFill>
                  <a:srgbClr val="D6E5EF"/>
                </a:solidFill>
                <a:latin typeface="Roboto" pitchFamily="34" charset="0"/>
                <a:ea typeface="Roboto" pitchFamily="34" charset="-122"/>
                <a:cs typeface="Roboto" pitchFamily="34" charset="-120"/>
              </a:rPr>
              <a:t>The ICSID rules on mediation allow parties to a dispute to pursue a facilitated negotiation process with the assistance of a neutral third-party mediator.</a:t>
            </a:r>
            <a:endParaRPr lang="en-US" sz="1750" dirty="0"/>
          </a:p>
        </p:txBody>
      </p:sp>
      <p:sp>
        <p:nvSpPr>
          <p:cNvPr id="11" name="Shape 9"/>
          <p:cNvSpPr/>
          <p:nvPr/>
        </p:nvSpPr>
        <p:spPr>
          <a:xfrm>
            <a:off x="9624060" y="3264562"/>
            <a:ext cx="4173260" cy="2770186"/>
          </a:xfrm>
          <a:prstGeom prst="roundRect">
            <a:avLst>
              <a:gd name="adj" fmla="val 4813"/>
            </a:avLst>
          </a:prstGeom>
          <a:solidFill>
            <a:srgbClr val="161B23"/>
          </a:solidFill>
          <a:ln/>
        </p:spPr>
        <p:txBody>
          <a:bodyPr/>
          <a:lstStyle/>
          <a:p>
            <a:endParaRPr lang="en-US"/>
          </a:p>
        </p:txBody>
      </p:sp>
      <p:sp>
        <p:nvSpPr>
          <p:cNvPr id="12" name="Text 10"/>
          <p:cNvSpPr/>
          <p:nvPr/>
        </p:nvSpPr>
        <p:spPr>
          <a:xfrm>
            <a:off x="9846231" y="3485099"/>
            <a:ext cx="2221944" cy="344633"/>
          </a:xfrm>
          <a:prstGeom prst="rect">
            <a:avLst/>
          </a:prstGeom>
          <a:noFill/>
          <a:ln/>
        </p:spPr>
        <p:txBody>
          <a:bodyPr wrap="none" rtlCol="0" anchor="t"/>
          <a:lstStyle/>
          <a:p>
            <a:pPr marL="0" indent="0">
              <a:lnSpc>
                <a:spcPts val="2734"/>
              </a:lnSpc>
              <a:buNone/>
            </a:pPr>
            <a:r>
              <a:rPr lang="en-US" sz="2187" dirty="0">
                <a:solidFill>
                  <a:srgbClr val="60A9FF"/>
                </a:solidFill>
                <a:latin typeface="Roboto Slab" pitchFamily="34" charset="0"/>
                <a:ea typeface="Roboto Slab" pitchFamily="34" charset="-122"/>
                <a:cs typeface="Roboto Slab" pitchFamily="34" charset="-120"/>
              </a:rPr>
              <a:t>Conclusion</a:t>
            </a:r>
            <a:endParaRPr lang="en-US" sz="2187" dirty="0"/>
          </a:p>
        </p:txBody>
      </p:sp>
      <p:sp>
        <p:nvSpPr>
          <p:cNvPr id="13" name="Text 11"/>
          <p:cNvSpPr/>
          <p:nvPr/>
        </p:nvSpPr>
        <p:spPr>
          <a:xfrm>
            <a:off x="9846231" y="4050270"/>
            <a:ext cx="3728918" cy="1411153"/>
          </a:xfrm>
          <a:prstGeom prst="rect">
            <a:avLst/>
          </a:prstGeom>
          <a:noFill/>
          <a:ln/>
        </p:spPr>
        <p:txBody>
          <a:bodyPr wrap="square" rtlCol="0" anchor="t"/>
          <a:lstStyle/>
          <a:p>
            <a:pPr marL="0" indent="0">
              <a:lnSpc>
                <a:spcPts val="2799"/>
              </a:lnSpc>
              <a:buNone/>
            </a:pPr>
            <a:r>
              <a:rPr lang="en-US" sz="1750" dirty="0">
                <a:solidFill>
                  <a:srgbClr val="D6E5EF"/>
                </a:solidFill>
                <a:latin typeface="Roboto" pitchFamily="34" charset="0"/>
                <a:ea typeface="Roboto" pitchFamily="34" charset="-122"/>
                <a:cs typeface="Roboto" pitchFamily="34" charset="-120"/>
              </a:rPr>
              <a:t>The ICSID expedited rules and mediation rules provide valuable tools to investors for resolving disputes effectively and efficiently.</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71B21"/>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hape 1"/>
          <p:cNvSpPr/>
          <p:nvPr/>
        </p:nvSpPr>
        <p:spPr>
          <a:xfrm>
            <a:off x="0" y="0"/>
            <a:ext cx="14630400" cy="8229600"/>
          </a:xfrm>
          <a:prstGeom prst="rect">
            <a:avLst/>
          </a:prstGeom>
          <a:solidFill>
            <a:srgbClr val="202733"/>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 2"/>
          <p:cNvSpPr/>
          <p:nvPr/>
        </p:nvSpPr>
        <p:spPr>
          <a:xfrm>
            <a:off x="833199" y="2365296"/>
            <a:ext cx="7477601" cy="1388745"/>
          </a:xfrm>
          <a:prstGeom prst="rect">
            <a:avLst/>
          </a:prstGeom>
          <a:noFill/>
          <a:ln/>
        </p:spPr>
        <p:txBody>
          <a:bodyPr wrap="square" rtlCol="0" anchor="t"/>
          <a:lstStyle/>
          <a:p>
            <a:pPr marL="0" marR="0" lvl="0" indent="0" algn="l" defTabSz="914400" rtl="0" eaLnBrk="1" fontAlgn="auto" latinLnBrk="0" hangingPunct="1">
              <a:lnSpc>
                <a:spcPts val="5468"/>
              </a:lnSpc>
              <a:spcBef>
                <a:spcPts val="0"/>
              </a:spcBef>
              <a:spcAft>
                <a:spcPts val="0"/>
              </a:spcAft>
              <a:buClrTx/>
              <a:buSzTx/>
              <a:buFontTx/>
              <a:buNone/>
              <a:tabLst/>
              <a:defRPr/>
            </a:pPr>
            <a:r>
              <a:rPr kumimoji="0" lang="en-US" sz="4374" b="0" i="0" u="none" strike="noStrike" kern="1200" cap="none" spc="0" normalizeH="0" baseline="0" noProof="0" dirty="0">
                <a:ln>
                  <a:noFill/>
                </a:ln>
                <a:solidFill>
                  <a:srgbClr val="60A9FF"/>
                </a:solidFill>
                <a:effectLst/>
                <a:uLnTx/>
                <a:uFillTx/>
                <a:latin typeface="Roboto Slab" pitchFamily="34" charset="0"/>
                <a:ea typeface="Roboto Slab" pitchFamily="34" charset="-122"/>
                <a:cs typeface="Roboto Slab" pitchFamily="34" charset="-120"/>
              </a:rPr>
              <a:t>Multilateral Investment Guarantee Agency (MIGA)</a:t>
            </a:r>
            <a:endParaRPr kumimoji="0" lang="en-US" sz="4374"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 3"/>
          <p:cNvSpPr/>
          <p:nvPr/>
        </p:nvSpPr>
        <p:spPr>
          <a:xfrm>
            <a:off x="833199" y="4087297"/>
            <a:ext cx="7477601" cy="1777008"/>
          </a:xfrm>
          <a:prstGeom prst="rect">
            <a:avLst/>
          </a:prstGeom>
          <a:noFill/>
          <a:ln/>
        </p:spPr>
        <p:txBody>
          <a:bodyPr wrap="square" rtlCol="0" anchor="t"/>
          <a:lstStyle/>
          <a:p>
            <a:pPr marL="0" marR="0" lvl="0" indent="0" algn="l" defTabSz="914400" rtl="0" eaLnBrk="1" fontAlgn="auto" latinLnBrk="0" hangingPunct="1">
              <a:lnSpc>
                <a:spcPts val="2799"/>
              </a:lnSpc>
              <a:spcBef>
                <a:spcPts val="0"/>
              </a:spcBef>
              <a:spcAft>
                <a:spcPts val="0"/>
              </a:spcAft>
              <a:buClrTx/>
              <a:buSzTx/>
              <a:buFontTx/>
              <a:buNone/>
              <a:tabLst/>
              <a:defRPr/>
            </a:pPr>
            <a:r>
              <a:rPr kumimoji="0" lang="en-US" sz="1750" b="0" i="0" u="none" strike="noStrike" kern="1200" cap="none" spc="0" normalizeH="0" baseline="0" noProof="0" dirty="0">
                <a:ln>
                  <a:noFill/>
                </a:ln>
                <a:solidFill>
                  <a:srgbClr val="D6E5EF"/>
                </a:solidFill>
                <a:effectLst/>
                <a:uLnTx/>
                <a:uFillTx/>
                <a:latin typeface="Roboto" pitchFamily="34" charset="0"/>
                <a:ea typeface="Roboto" pitchFamily="34" charset="-122"/>
                <a:cs typeface="Roboto" pitchFamily="34" charset="-120"/>
              </a:rPr>
              <a:t>The Multilateral Investment Guarantee Agency (MIGA) is a member of the World Bank Group that provides insurance against political risks such as expropriation, breach of contract, and war or civil disturbance. MIGA works to promote foreign direct investment into developing countries to help support economic growth and reduce poverty.</a:t>
            </a:r>
            <a:endParaRPr kumimoji="0" lang="en-US" sz="1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Image 0" descr="preencoded.png"/>
          <p:cNvPicPr>
            <a:picLocks noChangeAspect="1"/>
          </p:cNvPicPr>
          <p:nvPr/>
        </p:nvPicPr>
        <p:blipFill>
          <a:blip r:embed="rId3"/>
          <a:stretch>
            <a:fillRect/>
          </a:stretch>
        </p:blipFill>
        <p:spPr>
          <a:xfrm>
            <a:off x="9144000" y="0"/>
            <a:ext cx="5486400" cy="8229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Shape 0"/>
          <p:cNvSpPr/>
          <p:nvPr/>
        </p:nvSpPr>
        <p:spPr>
          <a:xfrm>
            <a:off x="0" y="0"/>
            <a:ext cx="14630400" cy="8169088"/>
          </a:xfrm>
          <a:prstGeom prst="rect">
            <a:avLst/>
          </a:prstGeom>
          <a:solidFill>
            <a:srgbClr val="171B21"/>
          </a:solidFill>
          <a:ln/>
        </p:spPr>
        <p:txBody>
          <a:bodyPr/>
          <a:lstStyle/>
          <a:p>
            <a:endParaRPr lang="en-US"/>
          </a:p>
        </p:txBody>
      </p:sp>
      <p:sp>
        <p:nvSpPr>
          <p:cNvPr id="3" name="Shape 1"/>
          <p:cNvSpPr/>
          <p:nvPr/>
        </p:nvSpPr>
        <p:spPr>
          <a:xfrm>
            <a:off x="0" y="0"/>
            <a:ext cx="14630400" cy="8229600"/>
          </a:xfrm>
          <a:prstGeom prst="rect">
            <a:avLst/>
          </a:prstGeom>
          <a:solidFill>
            <a:srgbClr val="202733"/>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0" y="0"/>
            <a:ext cx="14630400" cy="8169088"/>
          </a:xfrm>
          <a:prstGeom prst="rect">
            <a:avLst/>
          </a:prstGeom>
        </p:spPr>
      </p:pic>
      <p:sp>
        <p:nvSpPr>
          <p:cNvPr id="5" name="Shape 2"/>
          <p:cNvSpPr/>
          <p:nvPr/>
        </p:nvSpPr>
        <p:spPr>
          <a:xfrm>
            <a:off x="0" y="0"/>
            <a:ext cx="14630400" cy="8169088"/>
          </a:xfrm>
          <a:prstGeom prst="rect">
            <a:avLst/>
          </a:prstGeom>
          <a:solidFill>
            <a:srgbClr val="202733">
              <a:alpha val="80000"/>
            </a:srgbClr>
          </a:solidFill>
          <a:ln/>
        </p:spPr>
        <p:txBody>
          <a:bodyPr/>
          <a:lstStyle/>
          <a:p>
            <a:endParaRPr lang="en-US"/>
          </a:p>
        </p:txBody>
      </p:sp>
      <p:sp>
        <p:nvSpPr>
          <p:cNvPr id="6" name="Text 3"/>
          <p:cNvSpPr/>
          <p:nvPr/>
        </p:nvSpPr>
        <p:spPr>
          <a:xfrm>
            <a:off x="833199" y="2700692"/>
            <a:ext cx="12964001" cy="1378534"/>
          </a:xfrm>
          <a:prstGeom prst="rect">
            <a:avLst/>
          </a:prstGeom>
          <a:noFill/>
          <a:ln/>
        </p:spPr>
        <p:txBody>
          <a:bodyPr wrap="square" rtlCol="0" anchor="t"/>
          <a:lstStyle/>
          <a:p>
            <a:pPr marL="0" indent="0">
              <a:lnSpc>
                <a:spcPts val="5468"/>
              </a:lnSpc>
              <a:buNone/>
            </a:pPr>
            <a:r>
              <a:rPr lang="en-US" sz="4374" dirty="0">
                <a:solidFill>
                  <a:srgbClr val="60A9FF"/>
                </a:solidFill>
                <a:latin typeface="Roboto Slab" pitchFamily="34" charset="0"/>
                <a:ea typeface="Roboto Slab" pitchFamily="34" charset="-122"/>
                <a:cs typeface="Roboto Slab" pitchFamily="34" charset="-120"/>
              </a:rPr>
              <a:t>Conclusion: Protect Your Investment with Transnational Matters PLLC</a:t>
            </a:r>
            <a:endParaRPr lang="en-US" sz="4374" dirty="0"/>
          </a:p>
        </p:txBody>
      </p:sp>
      <p:sp>
        <p:nvSpPr>
          <p:cNvPr id="7" name="Text 4"/>
          <p:cNvSpPr/>
          <p:nvPr/>
        </p:nvSpPr>
        <p:spPr>
          <a:xfrm>
            <a:off x="833199" y="4410031"/>
            <a:ext cx="12964001" cy="1058365"/>
          </a:xfrm>
          <a:prstGeom prst="rect">
            <a:avLst/>
          </a:prstGeom>
          <a:noFill/>
          <a:ln/>
        </p:spPr>
        <p:txBody>
          <a:bodyPr wrap="square" rtlCol="0" anchor="t"/>
          <a:lstStyle/>
          <a:p>
            <a:pPr marL="0" indent="0">
              <a:lnSpc>
                <a:spcPts val="2799"/>
              </a:lnSpc>
              <a:buNone/>
            </a:pPr>
            <a:r>
              <a:rPr lang="en-US" sz="1750" dirty="0">
                <a:solidFill>
                  <a:srgbClr val="D6E5EF"/>
                </a:solidFill>
                <a:latin typeface="Roboto" pitchFamily="34" charset="0"/>
                <a:ea typeface="Roboto" pitchFamily="34" charset="-122"/>
                <a:cs typeface="Roboto" pitchFamily="34" charset="-120"/>
              </a:rPr>
              <a:t>Investments are critical to the growth and development of any business, and protecting them is of utmost importance. Transnational Matters PLLC has experienced attorneys who specialize in foreign investment disputes. Our attorneys can assist you in every step of the process, from negotiating treaties to calculating damages. Let us help you protect your investments and safeguard your future.</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612</Words>
  <Application>Microsoft Office PowerPoint</Application>
  <PresentationFormat>Custom</PresentationFormat>
  <Paragraphs>65</Paragraphs>
  <Slides>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Roboto</vt:lpstr>
      <vt:lpstr>Roboto Slab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davy karkason</cp:lastModifiedBy>
  <cp:revision>5</cp:revision>
  <dcterms:created xsi:type="dcterms:W3CDTF">2023-08-02T21:13:14Z</dcterms:created>
  <dcterms:modified xsi:type="dcterms:W3CDTF">2023-09-18T23:48:27Z</dcterms:modified>
</cp:coreProperties>
</file>